
<file path=[Content_Types].xml><?xml version="1.0" encoding="utf-8"?>
<Types xmlns="http://schemas.openxmlformats.org/package/2006/content-types">
  <Default Extension="docx" ContentType="application/vnd.openxmlformats-officedocument.wordprocessingml.document"/>
  <Default Extension="emf" ContentType="image/x-emf"/>
  <Default Extension="jpeg" ContentType="image/jpeg"/>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6"/>
  </p:notesMasterIdLst>
  <p:sldIdLst>
    <p:sldId id="256" r:id="rId2"/>
    <p:sldId id="293" r:id="rId3"/>
    <p:sldId id="257" r:id="rId4"/>
    <p:sldId id="273" r:id="rId5"/>
    <p:sldId id="260" r:id="rId6"/>
    <p:sldId id="274" r:id="rId7"/>
    <p:sldId id="261" r:id="rId8"/>
    <p:sldId id="263" r:id="rId9"/>
    <p:sldId id="276" r:id="rId10"/>
    <p:sldId id="277" r:id="rId11"/>
    <p:sldId id="278" r:id="rId12"/>
    <p:sldId id="266" r:id="rId13"/>
    <p:sldId id="279" r:id="rId14"/>
    <p:sldId id="267" r:id="rId15"/>
    <p:sldId id="280" r:id="rId16"/>
    <p:sldId id="281" r:id="rId17"/>
    <p:sldId id="282" r:id="rId18"/>
    <p:sldId id="295" r:id="rId19"/>
    <p:sldId id="264" r:id="rId20"/>
    <p:sldId id="268" r:id="rId21"/>
    <p:sldId id="296" r:id="rId22"/>
    <p:sldId id="284" r:id="rId23"/>
    <p:sldId id="285" r:id="rId24"/>
    <p:sldId id="269" r:id="rId25"/>
    <p:sldId id="286" r:id="rId26"/>
    <p:sldId id="291" r:id="rId27"/>
    <p:sldId id="270" r:id="rId28"/>
    <p:sldId id="259" r:id="rId29"/>
    <p:sldId id="287" r:id="rId30"/>
    <p:sldId id="288" r:id="rId31"/>
    <p:sldId id="289" r:id="rId32"/>
    <p:sldId id="290" r:id="rId33"/>
    <p:sldId id="272" r:id="rId34"/>
    <p:sldId id="271"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9216"/>
    <p:restoredTop sz="93961"/>
  </p:normalViewPr>
  <p:slideViewPr>
    <p:cSldViewPr snapToGrid="0" snapToObjects="1">
      <p:cViewPr varScale="1">
        <p:scale>
          <a:sx n="65" d="100"/>
          <a:sy n="65" d="100"/>
        </p:scale>
        <p:origin x="216" y="73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5.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93991AE-E0D0-9344-B56A-CEC97F5334EF}" type="datetimeFigureOut">
              <a:rPr lang="en-GB" smtClean="0"/>
              <a:t>13/10/2020</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45CC03F-3CA5-6241-8DE1-F3052471E77D}" type="slidenum">
              <a:rPr lang="en-GB" smtClean="0"/>
              <a:t>‹#›</a:t>
            </a:fld>
            <a:endParaRPr lang="en-GB"/>
          </a:p>
        </p:txBody>
      </p:sp>
    </p:spTree>
    <p:extLst>
      <p:ext uri="{BB962C8B-B14F-4D97-AF65-F5344CB8AC3E}">
        <p14:creationId xmlns:p14="http://schemas.microsoft.com/office/powerpoint/2010/main" val="13619075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Howard Riley ‘Portrait of the Artist as a Young Theorist’. Centre: the Young Theorist. Anti-clockwise, from bottom left: Saussure, Jakobson, Derrida, J.J. Gibson, Barthes</a:t>
            </a:r>
          </a:p>
        </p:txBody>
      </p:sp>
      <p:sp>
        <p:nvSpPr>
          <p:cNvPr id="4" name="Slide Number Placeholder 3"/>
          <p:cNvSpPr>
            <a:spLocks noGrp="1"/>
          </p:cNvSpPr>
          <p:nvPr>
            <p:ph type="sldNum" sz="quarter" idx="5"/>
          </p:nvPr>
        </p:nvSpPr>
        <p:spPr/>
        <p:txBody>
          <a:bodyPr/>
          <a:lstStyle/>
          <a:p>
            <a:fld id="{A45CC03F-3CA5-6241-8DE1-F3052471E77D}" type="slidenum">
              <a:rPr lang="en-GB" smtClean="0"/>
              <a:t>2</a:t>
            </a:fld>
            <a:endParaRPr lang="en-GB"/>
          </a:p>
        </p:txBody>
      </p:sp>
    </p:spTree>
    <p:extLst>
      <p:ext uri="{BB962C8B-B14F-4D97-AF65-F5344CB8AC3E}">
        <p14:creationId xmlns:p14="http://schemas.microsoft.com/office/powerpoint/2010/main" val="15193753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Howard Riley ‘Drawing Studio, RCA’</a:t>
            </a:r>
          </a:p>
        </p:txBody>
      </p:sp>
      <p:sp>
        <p:nvSpPr>
          <p:cNvPr id="4" name="Slide Number Placeholder 3"/>
          <p:cNvSpPr>
            <a:spLocks noGrp="1"/>
          </p:cNvSpPr>
          <p:nvPr>
            <p:ph type="sldNum" sz="quarter" idx="5"/>
          </p:nvPr>
        </p:nvSpPr>
        <p:spPr/>
        <p:txBody>
          <a:bodyPr/>
          <a:lstStyle/>
          <a:p>
            <a:fld id="{A45CC03F-3CA5-6241-8DE1-F3052471E77D}" type="slidenum">
              <a:rPr lang="en-GB" smtClean="0"/>
              <a:t>14</a:t>
            </a:fld>
            <a:endParaRPr lang="en-GB"/>
          </a:p>
        </p:txBody>
      </p:sp>
    </p:spTree>
    <p:extLst>
      <p:ext uri="{BB962C8B-B14F-4D97-AF65-F5344CB8AC3E}">
        <p14:creationId xmlns:p14="http://schemas.microsoft.com/office/powerpoint/2010/main" val="34408805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Howard Riley </a:t>
            </a:r>
          </a:p>
        </p:txBody>
      </p:sp>
      <p:sp>
        <p:nvSpPr>
          <p:cNvPr id="4" name="Slide Number Placeholder 3"/>
          <p:cNvSpPr>
            <a:spLocks noGrp="1"/>
          </p:cNvSpPr>
          <p:nvPr>
            <p:ph type="sldNum" sz="quarter" idx="5"/>
          </p:nvPr>
        </p:nvSpPr>
        <p:spPr/>
        <p:txBody>
          <a:bodyPr/>
          <a:lstStyle/>
          <a:p>
            <a:fld id="{A45CC03F-3CA5-6241-8DE1-F3052471E77D}" type="slidenum">
              <a:rPr lang="en-GB" smtClean="0"/>
              <a:t>15</a:t>
            </a:fld>
            <a:endParaRPr lang="en-GB"/>
          </a:p>
        </p:txBody>
      </p:sp>
    </p:spTree>
    <p:extLst>
      <p:ext uri="{BB962C8B-B14F-4D97-AF65-F5344CB8AC3E}">
        <p14:creationId xmlns:p14="http://schemas.microsoft.com/office/powerpoint/2010/main" val="28613661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Anthony Green</a:t>
            </a:r>
          </a:p>
        </p:txBody>
      </p:sp>
      <p:sp>
        <p:nvSpPr>
          <p:cNvPr id="4" name="Slide Number Placeholder 3"/>
          <p:cNvSpPr>
            <a:spLocks noGrp="1"/>
          </p:cNvSpPr>
          <p:nvPr>
            <p:ph type="sldNum" sz="quarter" idx="5"/>
          </p:nvPr>
        </p:nvSpPr>
        <p:spPr/>
        <p:txBody>
          <a:bodyPr/>
          <a:lstStyle/>
          <a:p>
            <a:fld id="{A45CC03F-3CA5-6241-8DE1-F3052471E77D}" type="slidenum">
              <a:rPr lang="en-GB" smtClean="0"/>
              <a:t>16</a:t>
            </a:fld>
            <a:endParaRPr lang="en-GB"/>
          </a:p>
        </p:txBody>
      </p:sp>
    </p:spTree>
    <p:extLst>
      <p:ext uri="{BB962C8B-B14F-4D97-AF65-F5344CB8AC3E}">
        <p14:creationId xmlns:p14="http://schemas.microsoft.com/office/powerpoint/2010/main" val="15608942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Lorita Saunders</a:t>
            </a:r>
          </a:p>
        </p:txBody>
      </p:sp>
      <p:sp>
        <p:nvSpPr>
          <p:cNvPr id="4" name="Slide Number Placeholder 3"/>
          <p:cNvSpPr>
            <a:spLocks noGrp="1"/>
          </p:cNvSpPr>
          <p:nvPr>
            <p:ph type="sldNum" sz="quarter" idx="5"/>
          </p:nvPr>
        </p:nvSpPr>
        <p:spPr/>
        <p:txBody>
          <a:bodyPr/>
          <a:lstStyle/>
          <a:p>
            <a:fld id="{A45CC03F-3CA5-6241-8DE1-F3052471E77D}" type="slidenum">
              <a:rPr lang="en-GB" smtClean="0"/>
              <a:t>17</a:t>
            </a:fld>
            <a:endParaRPr lang="en-GB"/>
          </a:p>
        </p:txBody>
      </p:sp>
    </p:spTree>
    <p:extLst>
      <p:ext uri="{BB962C8B-B14F-4D97-AF65-F5344CB8AC3E}">
        <p14:creationId xmlns:p14="http://schemas.microsoft.com/office/powerpoint/2010/main" val="41823316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Howard Riley</a:t>
            </a:r>
          </a:p>
        </p:txBody>
      </p:sp>
      <p:sp>
        <p:nvSpPr>
          <p:cNvPr id="4" name="Slide Number Placeholder 3"/>
          <p:cNvSpPr>
            <a:spLocks noGrp="1"/>
          </p:cNvSpPr>
          <p:nvPr>
            <p:ph type="sldNum" sz="quarter" idx="5"/>
          </p:nvPr>
        </p:nvSpPr>
        <p:spPr/>
        <p:txBody>
          <a:bodyPr/>
          <a:lstStyle/>
          <a:p>
            <a:fld id="{A45CC03F-3CA5-6241-8DE1-F3052471E77D}" type="slidenum">
              <a:rPr lang="en-GB" smtClean="0"/>
              <a:t>18</a:t>
            </a:fld>
            <a:endParaRPr lang="en-GB"/>
          </a:p>
        </p:txBody>
      </p:sp>
    </p:spTree>
    <p:extLst>
      <p:ext uri="{BB962C8B-B14F-4D97-AF65-F5344CB8AC3E}">
        <p14:creationId xmlns:p14="http://schemas.microsoft.com/office/powerpoint/2010/main" val="12781622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Howard Riley</a:t>
            </a:r>
          </a:p>
        </p:txBody>
      </p:sp>
      <p:sp>
        <p:nvSpPr>
          <p:cNvPr id="4" name="Slide Number Placeholder 3"/>
          <p:cNvSpPr>
            <a:spLocks noGrp="1"/>
          </p:cNvSpPr>
          <p:nvPr>
            <p:ph type="sldNum" sz="quarter" idx="5"/>
          </p:nvPr>
        </p:nvSpPr>
        <p:spPr/>
        <p:txBody>
          <a:bodyPr/>
          <a:lstStyle/>
          <a:p>
            <a:fld id="{A45CC03F-3CA5-6241-8DE1-F3052471E77D}" type="slidenum">
              <a:rPr lang="en-GB" smtClean="0"/>
              <a:t>20</a:t>
            </a:fld>
            <a:endParaRPr lang="en-GB"/>
          </a:p>
        </p:txBody>
      </p:sp>
    </p:spTree>
    <p:extLst>
      <p:ext uri="{BB962C8B-B14F-4D97-AF65-F5344CB8AC3E}">
        <p14:creationId xmlns:p14="http://schemas.microsoft.com/office/powerpoint/2010/main" val="19784280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Howard Riley ‘</a:t>
            </a:r>
            <a:r>
              <a:rPr lang="en-GB" dirty="0" err="1"/>
              <a:t>Glyncorrwg</a:t>
            </a:r>
            <a:r>
              <a:rPr lang="en-GB" dirty="0"/>
              <a:t>’</a:t>
            </a:r>
          </a:p>
        </p:txBody>
      </p:sp>
      <p:sp>
        <p:nvSpPr>
          <p:cNvPr id="4" name="Slide Number Placeholder 3"/>
          <p:cNvSpPr>
            <a:spLocks noGrp="1"/>
          </p:cNvSpPr>
          <p:nvPr>
            <p:ph type="sldNum" sz="quarter" idx="5"/>
          </p:nvPr>
        </p:nvSpPr>
        <p:spPr/>
        <p:txBody>
          <a:bodyPr/>
          <a:lstStyle/>
          <a:p>
            <a:fld id="{A45CC03F-3CA5-6241-8DE1-F3052471E77D}" type="slidenum">
              <a:rPr lang="en-GB" smtClean="0"/>
              <a:t>22</a:t>
            </a:fld>
            <a:endParaRPr lang="en-GB"/>
          </a:p>
        </p:txBody>
      </p:sp>
    </p:spTree>
    <p:extLst>
      <p:ext uri="{BB962C8B-B14F-4D97-AF65-F5344CB8AC3E}">
        <p14:creationId xmlns:p14="http://schemas.microsoft.com/office/powerpoint/2010/main" val="26069875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Howard Riley ‘Albert Hall from the SCR of the RCA’</a:t>
            </a:r>
          </a:p>
        </p:txBody>
      </p:sp>
      <p:sp>
        <p:nvSpPr>
          <p:cNvPr id="4" name="Slide Number Placeholder 3"/>
          <p:cNvSpPr>
            <a:spLocks noGrp="1"/>
          </p:cNvSpPr>
          <p:nvPr>
            <p:ph type="sldNum" sz="quarter" idx="5"/>
          </p:nvPr>
        </p:nvSpPr>
        <p:spPr/>
        <p:txBody>
          <a:bodyPr/>
          <a:lstStyle/>
          <a:p>
            <a:fld id="{A45CC03F-3CA5-6241-8DE1-F3052471E77D}" type="slidenum">
              <a:rPr lang="en-GB" smtClean="0"/>
              <a:t>23</a:t>
            </a:fld>
            <a:endParaRPr lang="en-GB"/>
          </a:p>
        </p:txBody>
      </p:sp>
    </p:spTree>
    <p:extLst>
      <p:ext uri="{BB962C8B-B14F-4D97-AF65-F5344CB8AC3E}">
        <p14:creationId xmlns:p14="http://schemas.microsoft.com/office/powerpoint/2010/main" val="28980836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Howard Riley ‘The Drawing Studio, RCA’</a:t>
            </a:r>
          </a:p>
        </p:txBody>
      </p:sp>
      <p:sp>
        <p:nvSpPr>
          <p:cNvPr id="4" name="Slide Number Placeholder 3"/>
          <p:cNvSpPr>
            <a:spLocks noGrp="1"/>
          </p:cNvSpPr>
          <p:nvPr>
            <p:ph type="sldNum" sz="quarter" idx="5"/>
          </p:nvPr>
        </p:nvSpPr>
        <p:spPr/>
        <p:txBody>
          <a:bodyPr/>
          <a:lstStyle/>
          <a:p>
            <a:fld id="{A45CC03F-3CA5-6241-8DE1-F3052471E77D}" type="slidenum">
              <a:rPr lang="en-GB" smtClean="0"/>
              <a:t>24</a:t>
            </a:fld>
            <a:endParaRPr lang="en-GB"/>
          </a:p>
        </p:txBody>
      </p:sp>
    </p:spTree>
    <p:extLst>
      <p:ext uri="{BB962C8B-B14F-4D97-AF65-F5344CB8AC3E}">
        <p14:creationId xmlns:p14="http://schemas.microsoft.com/office/powerpoint/2010/main" val="10718670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Howard Riley ‘homage to Howard Taylor’</a:t>
            </a:r>
          </a:p>
        </p:txBody>
      </p:sp>
      <p:sp>
        <p:nvSpPr>
          <p:cNvPr id="4" name="Slide Number Placeholder 3"/>
          <p:cNvSpPr>
            <a:spLocks noGrp="1"/>
          </p:cNvSpPr>
          <p:nvPr>
            <p:ph type="sldNum" sz="quarter" idx="5"/>
          </p:nvPr>
        </p:nvSpPr>
        <p:spPr/>
        <p:txBody>
          <a:bodyPr/>
          <a:lstStyle/>
          <a:p>
            <a:fld id="{A45CC03F-3CA5-6241-8DE1-F3052471E77D}" type="slidenum">
              <a:rPr lang="en-GB" smtClean="0"/>
              <a:t>25</a:t>
            </a:fld>
            <a:endParaRPr lang="en-GB"/>
          </a:p>
        </p:txBody>
      </p:sp>
    </p:spTree>
    <p:extLst>
      <p:ext uri="{BB962C8B-B14F-4D97-AF65-F5344CB8AC3E}">
        <p14:creationId xmlns:p14="http://schemas.microsoft.com/office/powerpoint/2010/main" val="29497608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Concern about the demise of drawing from a curriculum driven by neo-liberal values.</a:t>
            </a:r>
          </a:p>
        </p:txBody>
      </p:sp>
      <p:sp>
        <p:nvSpPr>
          <p:cNvPr id="4" name="Slide Number Placeholder 3"/>
          <p:cNvSpPr>
            <a:spLocks noGrp="1"/>
          </p:cNvSpPr>
          <p:nvPr>
            <p:ph type="sldNum" sz="quarter" idx="5"/>
          </p:nvPr>
        </p:nvSpPr>
        <p:spPr/>
        <p:txBody>
          <a:bodyPr/>
          <a:lstStyle/>
          <a:p>
            <a:fld id="{A45CC03F-3CA5-6241-8DE1-F3052471E77D}" type="slidenum">
              <a:rPr lang="en-GB" smtClean="0"/>
              <a:t>3</a:t>
            </a:fld>
            <a:endParaRPr lang="en-GB"/>
          </a:p>
        </p:txBody>
      </p:sp>
    </p:spTree>
    <p:extLst>
      <p:ext uri="{BB962C8B-B14F-4D97-AF65-F5344CB8AC3E}">
        <p14:creationId xmlns:p14="http://schemas.microsoft.com/office/powerpoint/2010/main" val="74621121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Howard Riley</a:t>
            </a:r>
          </a:p>
        </p:txBody>
      </p:sp>
      <p:sp>
        <p:nvSpPr>
          <p:cNvPr id="4" name="Slide Number Placeholder 3"/>
          <p:cNvSpPr>
            <a:spLocks noGrp="1"/>
          </p:cNvSpPr>
          <p:nvPr>
            <p:ph type="sldNum" sz="quarter" idx="5"/>
          </p:nvPr>
        </p:nvSpPr>
        <p:spPr/>
        <p:txBody>
          <a:bodyPr/>
          <a:lstStyle/>
          <a:p>
            <a:fld id="{A45CC03F-3CA5-6241-8DE1-F3052471E77D}" type="slidenum">
              <a:rPr lang="en-GB" smtClean="0"/>
              <a:t>26</a:t>
            </a:fld>
            <a:endParaRPr lang="en-GB"/>
          </a:p>
        </p:txBody>
      </p:sp>
    </p:spTree>
    <p:extLst>
      <p:ext uri="{BB962C8B-B14F-4D97-AF65-F5344CB8AC3E}">
        <p14:creationId xmlns:p14="http://schemas.microsoft.com/office/powerpoint/2010/main" val="168523794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45CC03F-3CA5-6241-8DE1-F3052471E77D}" type="slidenum">
              <a:rPr lang="en-GB" smtClean="0"/>
              <a:t>27</a:t>
            </a:fld>
            <a:endParaRPr lang="en-GB"/>
          </a:p>
        </p:txBody>
      </p:sp>
    </p:spTree>
    <p:extLst>
      <p:ext uri="{BB962C8B-B14F-4D97-AF65-F5344CB8AC3E}">
        <p14:creationId xmlns:p14="http://schemas.microsoft.com/office/powerpoint/2010/main" val="348174037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Gibson 1950 ‘The Perception of the Visual World’ Boston: Houghton Mifflin</a:t>
            </a:r>
          </a:p>
        </p:txBody>
      </p:sp>
      <p:sp>
        <p:nvSpPr>
          <p:cNvPr id="4" name="Slide Number Placeholder 3"/>
          <p:cNvSpPr>
            <a:spLocks noGrp="1"/>
          </p:cNvSpPr>
          <p:nvPr>
            <p:ph type="sldNum" sz="quarter" idx="5"/>
          </p:nvPr>
        </p:nvSpPr>
        <p:spPr/>
        <p:txBody>
          <a:bodyPr/>
          <a:lstStyle/>
          <a:p>
            <a:fld id="{A45CC03F-3CA5-6241-8DE1-F3052471E77D}" type="slidenum">
              <a:rPr lang="en-GB" smtClean="0"/>
              <a:t>28</a:t>
            </a:fld>
            <a:endParaRPr lang="en-GB"/>
          </a:p>
        </p:txBody>
      </p:sp>
    </p:spTree>
    <p:extLst>
      <p:ext uri="{BB962C8B-B14F-4D97-AF65-F5344CB8AC3E}">
        <p14:creationId xmlns:p14="http://schemas.microsoft.com/office/powerpoint/2010/main" val="400476376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Egyptian wall painting</a:t>
            </a:r>
          </a:p>
        </p:txBody>
      </p:sp>
      <p:sp>
        <p:nvSpPr>
          <p:cNvPr id="4" name="Slide Number Placeholder 3"/>
          <p:cNvSpPr>
            <a:spLocks noGrp="1"/>
          </p:cNvSpPr>
          <p:nvPr>
            <p:ph type="sldNum" sz="quarter" idx="5"/>
          </p:nvPr>
        </p:nvSpPr>
        <p:spPr/>
        <p:txBody>
          <a:bodyPr/>
          <a:lstStyle/>
          <a:p>
            <a:fld id="{A45CC03F-3CA5-6241-8DE1-F3052471E77D}" type="slidenum">
              <a:rPr lang="en-GB" smtClean="0"/>
              <a:t>29</a:t>
            </a:fld>
            <a:endParaRPr lang="en-GB"/>
          </a:p>
        </p:txBody>
      </p:sp>
    </p:spTree>
    <p:extLst>
      <p:ext uri="{BB962C8B-B14F-4D97-AF65-F5344CB8AC3E}">
        <p14:creationId xmlns:p14="http://schemas.microsoft.com/office/powerpoint/2010/main" val="597646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Husserl has been influential in recent drawing practices.  He emphasise the subjective perception of reality.</a:t>
            </a:r>
          </a:p>
        </p:txBody>
      </p:sp>
      <p:sp>
        <p:nvSpPr>
          <p:cNvPr id="4" name="Slide Number Placeholder 3"/>
          <p:cNvSpPr>
            <a:spLocks noGrp="1"/>
          </p:cNvSpPr>
          <p:nvPr>
            <p:ph type="sldNum" sz="quarter" idx="5"/>
          </p:nvPr>
        </p:nvSpPr>
        <p:spPr/>
        <p:txBody>
          <a:bodyPr/>
          <a:lstStyle/>
          <a:p>
            <a:fld id="{A45CC03F-3CA5-6241-8DE1-F3052471E77D}" type="slidenum">
              <a:rPr lang="en-GB" smtClean="0"/>
              <a:t>4</a:t>
            </a:fld>
            <a:endParaRPr lang="en-GB"/>
          </a:p>
        </p:txBody>
      </p:sp>
    </p:spTree>
    <p:extLst>
      <p:ext uri="{BB962C8B-B14F-4D97-AF65-F5344CB8AC3E}">
        <p14:creationId xmlns:p14="http://schemas.microsoft.com/office/powerpoint/2010/main" val="31051263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James J. Gibson is also highly relevant to any practices involved with perception. (Image: Robert Newell). He emphasises our dialectical relationship with our surroundings is the perception of reality.</a:t>
            </a:r>
          </a:p>
        </p:txBody>
      </p:sp>
      <p:sp>
        <p:nvSpPr>
          <p:cNvPr id="4" name="Slide Number Placeholder 3"/>
          <p:cNvSpPr>
            <a:spLocks noGrp="1"/>
          </p:cNvSpPr>
          <p:nvPr>
            <p:ph type="sldNum" sz="quarter" idx="5"/>
          </p:nvPr>
        </p:nvSpPr>
        <p:spPr/>
        <p:txBody>
          <a:bodyPr/>
          <a:lstStyle/>
          <a:p>
            <a:fld id="{A45CC03F-3CA5-6241-8DE1-F3052471E77D}" type="slidenum">
              <a:rPr lang="en-GB" smtClean="0"/>
              <a:t>5</a:t>
            </a:fld>
            <a:endParaRPr lang="en-GB"/>
          </a:p>
        </p:txBody>
      </p:sp>
    </p:spTree>
    <p:extLst>
      <p:ext uri="{BB962C8B-B14F-4D97-AF65-F5344CB8AC3E}">
        <p14:creationId xmlns:p14="http://schemas.microsoft.com/office/powerpoint/2010/main" val="1099995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 have the opportunity to base a drawing programme on a dialectic relationship between Husserl and Gibson: Ego meets eco!</a:t>
            </a:r>
          </a:p>
        </p:txBody>
      </p:sp>
      <p:sp>
        <p:nvSpPr>
          <p:cNvPr id="4" name="Slide Number Placeholder 3"/>
          <p:cNvSpPr>
            <a:spLocks noGrp="1"/>
          </p:cNvSpPr>
          <p:nvPr>
            <p:ph type="sldNum" sz="quarter" idx="5"/>
          </p:nvPr>
        </p:nvSpPr>
        <p:spPr/>
        <p:txBody>
          <a:bodyPr/>
          <a:lstStyle/>
          <a:p>
            <a:fld id="{A45CC03F-3CA5-6241-8DE1-F3052471E77D}" type="slidenum">
              <a:rPr lang="en-GB" smtClean="0"/>
              <a:t>6</a:t>
            </a:fld>
            <a:endParaRPr lang="en-GB"/>
          </a:p>
        </p:txBody>
      </p:sp>
    </p:spTree>
    <p:extLst>
      <p:ext uri="{BB962C8B-B14F-4D97-AF65-F5344CB8AC3E}">
        <p14:creationId xmlns:p14="http://schemas.microsoft.com/office/powerpoint/2010/main" val="21775649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Let’s look at each in turn:</a:t>
            </a:r>
          </a:p>
        </p:txBody>
      </p:sp>
      <p:sp>
        <p:nvSpPr>
          <p:cNvPr id="4" name="Slide Number Placeholder 3"/>
          <p:cNvSpPr>
            <a:spLocks noGrp="1"/>
          </p:cNvSpPr>
          <p:nvPr>
            <p:ph type="sldNum" sz="quarter" idx="5"/>
          </p:nvPr>
        </p:nvSpPr>
        <p:spPr/>
        <p:txBody>
          <a:bodyPr/>
          <a:lstStyle/>
          <a:p>
            <a:fld id="{A45CC03F-3CA5-6241-8DE1-F3052471E77D}" type="slidenum">
              <a:rPr lang="en-GB" smtClean="0"/>
              <a:t>7</a:t>
            </a:fld>
            <a:endParaRPr lang="en-GB"/>
          </a:p>
        </p:txBody>
      </p:sp>
    </p:spTree>
    <p:extLst>
      <p:ext uri="{BB962C8B-B14F-4D97-AF65-F5344CB8AC3E}">
        <p14:creationId xmlns:p14="http://schemas.microsoft.com/office/powerpoint/2010/main" val="9277215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3 aspects of the </a:t>
            </a:r>
            <a:r>
              <a:rPr lang="en-GB" dirty="0" err="1"/>
              <a:t>egological</a:t>
            </a:r>
            <a:r>
              <a:rPr lang="en-GB" dirty="0"/>
              <a:t> attitude: Specifically, we can pay attention to the practice of drawing by applying an ‘</a:t>
            </a:r>
            <a:r>
              <a:rPr lang="en-GB" dirty="0" err="1"/>
              <a:t>Egological</a:t>
            </a:r>
            <a:r>
              <a:rPr lang="en-GB" dirty="0"/>
              <a:t>’ focus, and then ‘Ecological’ focus:</a:t>
            </a:r>
          </a:p>
        </p:txBody>
      </p:sp>
      <p:sp>
        <p:nvSpPr>
          <p:cNvPr id="4" name="Slide Number Placeholder 3"/>
          <p:cNvSpPr>
            <a:spLocks noGrp="1"/>
          </p:cNvSpPr>
          <p:nvPr>
            <p:ph type="sldNum" sz="quarter" idx="5"/>
          </p:nvPr>
        </p:nvSpPr>
        <p:spPr/>
        <p:txBody>
          <a:bodyPr/>
          <a:lstStyle/>
          <a:p>
            <a:fld id="{A45CC03F-3CA5-6241-8DE1-F3052471E77D}" type="slidenum">
              <a:rPr lang="en-GB" smtClean="0"/>
              <a:t>8</a:t>
            </a:fld>
            <a:endParaRPr lang="en-GB"/>
          </a:p>
        </p:txBody>
      </p:sp>
    </p:spTree>
    <p:extLst>
      <p:ext uri="{BB962C8B-B14F-4D97-AF65-F5344CB8AC3E}">
        <p14:creationId xmlns:p14="http://schemas.microsoft.com/office/powerpoint/2010/main" val="41371949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Robyn O’Grady</a:t>
            </a:r>
          </a:p>
        </p:txBody>
      </p:sp>
      <p:sp>
        <p:nvSpPr>
          <p:cNvPr id="4" name="Slide Number Placeholder 3"/>
          <p:cNvSpPr>
            <a:spLocks noGrp="1"/>
          </p:cNvSpPr>
          <p:nvPr>
            <p:ph type="sldNum" sz="quarter" idx="5"/>
          </p:nvPr>
        </p:nvSpPr>
        <p:spPr/>
        <p:txBody>
          <a:bodyPr/>
          <a:lstStyle/>
          <a:p>
            <a:fld id="{A45CC03F-3CA5-6241-8DE1-F3052471E77D}" type="slidenum">
              <a:rPr lang="en-GB" smtClean="0"/>
              <a:t>12</a:t>
            </a:fld>
            <a:endParaRPr lang="en-GB"/>
          </a:p>
        </p:txBody>
      </p:sp>
    </p:spTree>
    <p:extLst>
      <p:ext uri="{BB962C8B-B14F-4D97-AF65-F5344CB8AC3E}">
        <p14:creationId xmlns:p14="http://schemas.microsoft.com/office/powerpoint/2010/main" val="26043091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Howard Riley ‘Life Drawing: Selections &amp; Combinations’</a:t>
            </a:r>
          </a:p>
        </p:txBody>
      </p:sp>
      <p:sp>
        <p:nvSpPr>
          <p:cNvPr id="4" name="Slide Number Placeholder 3"/>
          <p:cNvSpPr>
            <a:spLocks noGrp="1"/>
          </p:cNvSpPr>
          <p:nvPr>
            <p:ph type="sldNum" sz="quarter" idx="5"/>
          </p:nvPr>
        </p:nvSpPr>
        <p:spPr/>
        <p:txBody>
          <a:bodyPr/>
          <a:lstStyle/>
          <a:p>
            <a:fld id="{A45CC03F-3CA5-6241-8DE1-F3052471E77D}" type="slidenum">
              <a:rPr lang="en-GB" smtClean="0"/>
              <a:t>13</a:t>
            </a:fld>
            <a:endParaRPr lang="en-GB"/>
          </a:p>
        </p:txBody>
      </p:sp>
    </p:spTree>
    <p:extLst>
      <p:ext uri="{BB962C8B-B14F-4D97-AF65-F5344CB8AC3E}">
        <p14:creationId xmlns:p14="http://schemas.microsoft.com/office/powerpoint/2010/main" val="37925260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914DC7-5B11-AC47-BEBF-80EF4E52B616}"/>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a:extLst>
              <a:ext uri="{FF2B5EF4-FFF2-40B4-BE49-F238E27FC236}">
                <a16:creationId xmlns:a16="http://schemas.microsoft.com/office/drawing/2014/main" id="{66557009-732A-4A49-9653-4FF52F110A6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a:extLst>
              <a:ext uri="{FF2B5EF4-FFF2-40B4-BE49-F238E27FC236}">
                <a16:creationId xmlns:a16="http://schemas.microsoft.com/office/drawing/2014/main" id="{CA0ECFAE-19AA-7A4E-915D-A6166F418DCD}"/>
              </a:ext>
            </a:extLst>
          </p:cNvPr>
          <p:cNvSpPr>
            <a:spLocks noGrp="1"/>
          </p:cNvSpPr>
          <p:nvPr>
            <p:ph type="dt" sz="half" idx="10"/>
          </p:nvPr>
        </p:nvSpPr>
        <p:spPr/>
        <p:txBody>
          <a:bodyPr/>
          <a:lstStyle/>
          <a:p>
            <a:fld id="{6288795A-0360-8142-9257-C71A4A0F6533}" type="datetimeFigureOut">
              <a:rPr lang="en-GB" smtClean="0"/>
              <a:t>13/10/2020</a:t>
            </a:fld>
            <a:endParaRPr lang="en-GB"/>
          </a:p>
        </p:txBody>
      </p:sp>
      <p:sp>
        <p:nvSpPr>
          <p:cNvPr id="5" name="Footer Placeholder 4">
            <a:extLst>
              <a:ext uri="{FF2B5EF4-FFF2-40B4-BE49-F238E27FC236}">
                <a16:creationId xmlns:a16="http://schemas.microsoft.com/office/drawing/2014/main" id="{D991171D-79BB-B04F-8475-C1786E15A70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FD9A3A1-F379-824A-B318-B959CD29460F}"/>
              </a:ext>
            </a:extLst>
          </p:cNvPr>
          <p:cNvSpPr>
            <a:spLocks noGrp="1"/>
          </p:cNvSpPr>
          <p:nvPr>
            <p:ph type="sldNum" sz="quarter" idx="12"/>
          </p:nvPr>
        </p:nvSpPr>
        <p:spPr/>
        <p:txBody>
          <a:bodyPr/>
          <a:lstStyle/>
          <a:p>
            <a:fld id="{8E8B6E89-5215-3A42-9D78-3FF7920030AB}" type="slidenum">
              <a:rPr lang="en-GB" smtClean="0"/>
              <a:t>‹#›</a:t>
            </a:fld>
            <a:endParaRPr lang="en-GB"/>
          </a:p>
        </p:txBody>
      </p:sp>
    </p:spTree>
    <p:extLst>
      <p:ext uri="{BB962C8B-B14F-4D97-AF65-F5344CB8AC3E}">
        <p14:creationId xmlns:p14="http://schemas.microsoft.com/office/powerpoint/2010/main" val="342286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3D1074-EF4C-D847-971F-26A11C0919C8}"/>
              </a:ext>
            </a:extLst>
          </p:cNvPr>
          <p:cNvSpPr>
            <a:spLocks noGrp="1"/>
          </p:cNvSpPr>
          <p:nvPr>
            <p:ph type="title"/>
          </p:nvPr>
        </p:nvSpPr>
        <p:spPr/>
        <p:txBody>
          <a:bodyPr/>
          <a:lstStyle/>
          <a:p>
            <a:r>
              <a:rPr lang="en-GB"/>
              <a:t>Click to edit Master title style</a:t>
            </a:r>
          </a:p>
        </p:txBody>
      </p:sp>
      <p:sp>
        <p:nvSpPr>
          <p:cNvPr id="3" name="Vertical Text Placeholder 2">
            <a:extLst>
              <a:ext uri="{FF2B5EF4-FFF2-40B4-BE49-F238E27FC236}">
                <a16:creationId xmlns:a16="http://schemas.microsoft.com/office/drawing/2014/main" id="{71DB2E4F-CF1C-2946-B3B6-ECC463CD93E7}"/>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675B860B-E3D9-7044-AC9E-3D3A5C23FE6F}"/>
              </a:ext>
            </a:extLst>
          </p:cNvPr>
          <p:cNvSpPr>
            <a:spLocks noGrp="1"/>
          </p:cNvSpPr>
          <p:nvPr>
            <p:ph type="dt" sz="half" idx="10"/>
          </p:nvPr>
        </p:nvSpPr>
        <p:spPr/>
        <p:txBody>
          <a:bodyPr/>
          <a:lstStyle/>
          <a:p>
            <a:fld id="{6288795A-0360-8142-9257-C71A4A0F6533}" type="datetimeFigureOut">
              <a:rPr lang="en-GB" smtClean="0"/>
              <a:t>13/10/2020</a:t>
            </a:fld>
            <a:endParaRPr lang="en-GB"/>
          </a:p>
        </p:txBody>
      </p:sp>
      <p:sp>
        <p:nvSpPr>
          <p:cNvPr id="5" name="Footer Placeholder 4">
            <a:extLst>
              <a:ext uri="{FF2B5EF4-FFF2-40B4-BE49-F238E27FC236}">
                <a16:creationId xmlns:a16="http://schemas.microsoft.com/office/drawing/2014/main" id="{55E79BCC-EEBD-8748-B947-6B9A8C15499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2A0F3B6-BCF1-8A45-9297-F0F2AF7D5E1C}"/>
              </a:ext>
            </a:extLst>
          </p:cNvPr>
          <p:cNvSpPr>
            <a:spLocks noGrp="1"/>
          </p:cNvSpPr>
          <p:nvPr>
            <p:ph type="sldNum" sz="quarter" idx="12"/>
          </p:nvPr>
        </p:nvSpPr>
        <p:spPr/>
        <p:txBody>
          <a:bodyPr/>
          <a:lstStyle/>
          <a:p>
            <a:fld id="{8E8B6E89-5215-3A42-9D78-3FF7920030AB}" type="slidenum">
              <a:rPr lang="en-GB" smtClean="0"/>
              <a:t>‹#›</a:t>
            </a:fld>
            <a:endParaRPr lang="en-GB"/>
          </a:p>
        </p:txBody>
      </p:sp>
    </p:spTree>
    <p:extLst>
      <p:ext uri="{BB962C8B-B14F-4D97-AF65-F5344CB8AC3E}">
        <p14:creationId xmlns:p14="http://schemas.microsoft.com/office/powerpoint/2010/main" val="34890751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9746499-19BC-E64C-B163-EC6C550E1D6F}"/>
              </a:ext>
            </a:extLst>
          </p:cNvPr>
          <p:cNvSpPr>
            <a:spLocks noGrp="1"/>
          </p:cNvSpPr>
          <p:nvPr>
            <p:ph type="title" orient="vert"/>
          </p:nvPr>
        </p:nvSpPr>
        <p:spPr>
          <a:xfrm>
            <a:off x="8724900" y="365125"/>
            <a:ext cx="2628900" cy="5811838"/>
          </a:xfrm>
        </p:spPr>
        <p:txBody>
          <a:bodyPr vert="eaVert"/>
          <a:lstStyle/>
          <a:p>
            <a:r>
              <a:rPr lang="en-GB"/>
              <a:t>Click to edit Master title style</a:t>
            </a:r>
          </a:p>
        </p:txBody>
      </p:sp>
      <p:sp>
        <p:nvSpPr>
          <p:cNvPr id="3" name="Vertical Text Placeholder 2">
            <a:extLst>
              <a:ext uri="{FF2B5EF4-FFF2-40B4-BE49-F238E27FC236}">
                <a16:creationId xmlns:a16="http://schemas.microsoft.com/office/drawing/2014/main" id="{54FC4533-5EFA-234A-AE3F-50C5AF2CE463}"/>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654C6AD3-00BD-F64B-84C3-22589BF5A28D}"/>
              </a:ext>
            </a:extLst>
          </p:cNvPr>
          <p:cNvSpPr>
            <a:spLocks noGrp="1"/>
          </p:cNvSpPr>
          <p:nvPr>
            <p:ph type="dt" sz="half" idx="10"/>
          </p:nvPr>
        </p:nvSpPr>
        <p:spPr/>
        <p:txBody>
          <a:bodyPr/>
          <a:lstStyle/>
          <a:p>
            <a:fld id="{6288795A-0360-8142-9257-C71A4A0F6533}" type="datetimeFigureOut">
              <a:rPr lang="en-GB" smtClean="0"/>
              <a:t>13/10/2020</a:t>
            </a:fld>
            <a:endParaRPr lang="en-GB"/>
          </a:p>
        </p:txBody>
      </p:sp>
      <p:sp>
        <p:nvSpPr>
          <p:cNvPr id="5" name="Footer Placeholder 4">
            <a:extLst>
              <a:ext uri="{FF2B5EF4-FFF2-40B4-BE49-F238E27FC236}">
                <a16:creationId xmlns:a16="http://schemas.microsoft.com/office/drawing/2014/main" id="{8DA4554B-5674-5245-B073-3D6E560D184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1E2F84D-24FB-FF4E-BFFB-E8BA69AC8C89}"/>
              </a:ext>
            </a:extLst>
          </p:cNvPr>
          <p:cNvSpPr>
            <a:spLocks noGrp="1"/>
          </p:cNvSpPr>
          <p:nvPr>
            <p:ph type="sldNum" sz="quarter" idx="12"/>
          </p:nvPr>
        </p:nvSpPr>
        <p:spPr/>
        <p:txBody>
          <a:bodyPr/>
          <a:lstStyle/>
          <a:p>
            <a:fld id="{8E8B6E89-5215-3A42-9D78-3FF7920030AB}" type="slidenum">
              <a:rPr lang="en-GB" smtClean="0"/>
              <a:t>‹#›</a:t>
            </a:fld>
            <a:endParaRPr lang="en-GB"/>
          </a:p>
        </p:txBody>
      </p:sp>
    </p:spTree>
    <p:extLst>
      <p:ext uri="{BB962C8B-B14F-4D97-AF65-F5344CB8AC3E}">
        <p14:creationId xmlns:p14="http://schemas.microsoft.com/office/powerpoint/2010/main" val="34433014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AF1C7-DA6B-524F-ACCC-D6F388EA3693}"/>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D236165D-3427-3341-8226-90495CF1C257}"/>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CB170857-CF98-1549-8CB2-ACE246A7E618}"/>
              </a:ext>
            </a:extLst>
          </p:cNvPr>
          <p:cNvSpPr>
            <a:spLocks noGrp="1"/>
          </p:cNvSpPr>
          <p:nvPr>
            <p:ph type="dt" sz="half" idx="10"/>
          </p:nvPr>
        </p:nvSpPr>
        <p:spPr/>
        <p:txBody>
          <a:bodyPr/>
          <a:lstStyle/>
          <a:p>
            <a:fld id="{6288795A-0360-8142-9257-C71A4A0F6533}" type="datetimeFigureOut">
              <a:rPr lang="en-GB" smtClean="0"/>
              <a:t>13/10/2020</a:t>
            </a:fld>
            <a:endParaRPr lang="en-GB"/>
          </a:p>
        </p:txBody>
      </p:sp>
      <p:sp>
        <p:nvSpPr>
          <p:cNvPr id="5" name="Footer Placeholder 4">
            <a:extLst>
              <a:ext uri="{FF2B5EF4-FFF2-40B4-BE49-F238E27FC236}">
                <a16:creationId xmlns:a16="http://schemas.microsoft.com/office/drawing/2014/main" id="{75106FC0-1CBD-2043-AD76-3B39A6E63A5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9311D82-6DBB-C54C-B30B-DB9A68D93FF8}"/>
              </a:ext>
            </a:extLst>
          </p:cNvPr>
          <p:cNvSpPr>
            <a:spLocks noGrp="1"/>
          </p:cNvSpPr>
          <p:nvPr>
            <p:ph type="sldNum" sz="quarter" idx="12"/>
          </p:nvPr>
        </p:nvSpPr>
        <p:spPr/>
        <p:txBody>
          <a:bodyPr/>
          <a:lstStyle/>
          <a:p>
            <a:fld id="{8E8B6E89-5215-3A42-9D78-3FF7920030AB}" type="slidenum">
              <a:rPr lang="en-GB" smtClean="0"/>
              <a:t>‹#›</a:t>
            </a:fld>
            <a:endParaRPr lang="en-GB"/>
          </a:p>
        </p:txBody>
      </p:sp>
    </p:spTree>
    <p:extLst>
      <p:ext uri="{BB962C8B-B14F-4D97-AF65-F5344CB8AC3E}">
        <p14:creationId xmlns:p14="http://schemas.microsoft.com/office/powerpoint/2010/main" val="14973030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71348B-B49A-2B4B-B0BE-9457A3471B92}"/>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p>
        </p:txBody>
      </p:sp>
      <p:sp>
        <p:nvSpPr>
          <p:cNvPr id="3" name="Text Placeholder 2">
            <a:extLst>
              <a:ext uri="{FF2B5EF4-FFF2-40B4-BE49-F238E27FC236}">
                <a16:creationId xmlns:a16="http://schemas.microsoft.com/office/drawing/2014/main" id="{89C92FCB-CA87-684C-86FB-6355A9F8347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FA392AA0-6B94-B442-A790-E00505C75225}"/>
              </a:ext>
            </a:extLst>
          </p:cNvPr>
          <p:cNvSpPr>
            <a:spLocks noGrp="1"/>
          </p:cNvSpPr>
          <p:nvPr>
            <p:ph type="dt" sz="half" idx="10"/>
          </p:nvPr>
        </p:nvSpPr>
        <p:spPr/>
        <p:txBody>
          <a:bodyPr/>
          <a:lstStyle/>
          <a:p>
            <a:fld id="{6288795A-0360-8142-9257-C71A4A0F6533}" type="datetimeFigureOut">
              <a:rPr lang="en-GB" smtClean="0"/>
              <a:t>13/10/2020</a:t>
            </a:fld>
            <a:endParaRPr lang="en-GB"/>
          </a:p>
        </p:txBody>
      </p:sp>
      <p:sp>
        <p:nvSpPr>
          <p:cNvPr id="5" name="Footer Placeholder 4">
            <a:extLst>
              <a:ext uri="{FF2B5EF4-FFF2-40B4-BE49-F238E27FC236}">
                <a16:creationId xmlns:a16="http://schemas.microsoft.com/office/drawing/2014/main" id="{E4B7C218-84AF-C043-B6CA-B829844B488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132554A-1CCA-AA4A-AF14-D50CD14B68B3}"/>
              </a:ext>
            </a:extLst>
          </p:cNvPr>
          <p:cNvSpPr>
            <a:spLocks noGrp="1"/>
          </p:cNvSpPr>
          <p:nvPr>
            <p:ph type="sldNum" sz="quarter" idx="12"/>
          </p:nvPr>
        </p:nvSpPr>
        <p:spPr/>
        <p:txBody>
          <a:bodyPr/>
          <a:lstStyle/>
          <a:p>
            <a:fld id="{8E8B6E89-5215-3A42-9D78-3FF7920030AB}" type="slidenum">
              <a:rPr lang="en-GB" smtClean="0"/>
              <a:t>‹#›</a:t>
            </a:fld>
            <a:endParaRPr lang="en-GB"/>
          </a:p>
        </p:txBody>
      </p:sp>
    </p:spTree>
    <p:extLst>
      <p:ext uri="{BB962C8B-B14F-4D97-AF65-F5344CB8AC3E}">
        <p14:creationId xmlns:p14="http://schemas.microsoft.com/office/powerpoint/2010/main" val="606434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F861AE-ABA1-9048-A90C-E371F080D9D4}"/>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A942A2CD-B56A-B149-B005-7CFD9DBAAFC4}"/>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170B6D75-4A68-6348-BDE2-D8B85DC0979D}"/>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67DB73D4-AF97-B549-8421-5F0C47D60AF6}"/>
              </a:ext>
            </a:extLst>
          </p:cNvPr>
          <p:cNvSpPr>
            <a:spLocks noGrp="1"/>
          </p:cNvSpPr>
          <p:nvPr>
            <p:ph type="dt" sz="half" idx="10"/>
          </p:nvPr>
        </p:nvSpPr>
        <p:spPr/>
        <p:txBody>
          <a:bodyPr/>
          <a:lstStyle/>
          <a:p>
            <a:fld id="{6288795A-0360-8142-9257-C71A4A0F6533}" type="datetimeFigureOut">
              <a:rPr lang="en-GB" smtClean="0"/>
              <a:t>13/10/2020</a:t>
            </a:fld>
            <a:endParaRPr lang="en-GB"/>
          </a:p>
        </p:txBody>
      </p:sp>
      <p:sp>
        <p:nvSpPr>
          <p:cNvPr id="6" name="Footer Placeholder 5">
            <a:extLst>
              <a:ext uri="{FF2B5EF4-FFF2-40B4-BE49-F238E27FC236}">
                <a16:creationId xmlns:a16="http://schemas.microsoft.com/office/drawing/2014/main" id="{4B11C039-C302-6D43-8C67-BB08D1B03FC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D68CF52-ACD7-E446-81CF-AAE222FAFE70}"/>
              </a:ext>
            </a:extLst>
          </p:cNvPr>
          <p:cNvSpPr>
            <a:spLocks noGrp="1"/>
          </p:cNvSpPr>
          <p:nvPr>
            <p:ph type="sldNum" sz="quarter" idx="12"/>
          </p:nvPr>
        </p:nvSpPr>
        <p:spPr/>
        <p:txBody>
          <a:bodyPr/>
          <a:lstStyle/>
          <a:p>
            <a:fld id="{8E8B6E89-5215-3A42-9D78-3FF7920030AB}" type="slidenum">
              <a:rPr lang="en-GB" smtClean="0"/>
              <a:t>‹#›</a:t>
            </a:fld>
            <a:endParaRPr lang="en-GB"/>
          </a:p>
        </p:txBody>
      </p:sp>
    </p:spTree>
    <p:extLst>
      <p:ext uri="{BB962C8B-B14F-4D97-AF65-F5344CB8AC3E}">
        <p14:creationId xmlns:p14="http://schemas.microsoft.com/office/powerpoint/2010/main" val="24185097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A145FE-E015-8C4A-AB15-D8FE690A75B8}"/>
              </a:ext>
            </a:extLst>
          </p:cNvPr>
          <p:cNvSpPr>
            <a:spLocks noGrp="1"/>
          </p:cNvSpPr>
          <p:nvPr>
            <p:ph type="title"/>
          </p:nvPr>
        </p:nvSpPr>
        <p:spPr>
          <a:xfrm>
            <a:off x="839788" y="365125"/>
            <a:ext cx="10515600" cy="1325563"/>
          </a:xfrm>
        </p:spPr>
        <p:txBody>
          <a:bodyPr/>
          <a:lstStyle/>
          <a:p>
            <a:r>
              <a:rPr lang="en-GB"/>
              <a:t>Click to edit Master title style</a:t>
            </a:r>
          </a:p>
        </p:txBody>
      </p:sp>
      <p:sp>
        <p:nvSpPr>
          <p:cNvPr id="3" name="Text Placeholder 2">
            <a:extLst>
              <a:ext uri="{FF2B5EF4-FFF2-40B4-BE49-F238E27FC236}">
                <a16:creationId xmlns:a16="http://schemas.microsoft.com/office/drawing/2014/main" id="{52DC156A-CBBF-DF43-A432-699AB14F5A5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9623E4C7-2415-9F4F-966B-F11E19D9B012}"/>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9D570995-EDCC-8B40-BE8D-9ECB0690DDA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B26AAB24-1AAE-634F-8574-80B3E9542913}"/>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F629B083-D470-1F4F-95EB-51B03D3CFFB3}"/>
              </a:ext>
            </a:extLst>
          </p:cNvPr>
          <p:cNvSpPr>
            <a:spLocks noGrp="1"/>
          </p:cNvSpPr>
          <p:nvPr>
            <p:ph type="dt" sz="half" idx="10"/>
          </p:nvPr>
        </p:nvSpPr>
        <p:spPr/>
        <p:txBody>
          <a:bodyPr/>
          <a:lstStyle/>
          <a:p>
            <a:fld id="{6288795A-0360-8142-9257-C71A4A0F6533}" type="datetimeFigureOut">
              <a:rPr lang="en-GB" smtClean="0"/>
              <a:t>13/10/2020</a:t>
            </a:fld>
            <a:endParaRPr lang="en-GB"/>
          </a:p>
        </p:txBody>
      </p:sp>
      <p:sp>
        <p:nvSpPr>
          <p:cNvPr id="8" name="Footer Placeholder 7">
            <a:extLst>
              <a:ext uri="{FF2B5EF4-FFF2-40B4-BE49-F238E27FC236}">
                <a16:creationId xmlns:a16="http://schemas.microsoft.com/office/drawing/2014/main" id="{1004CA08-B644-EC42-9C93-DA3D17DC75E0}"/>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76D200F3-875B-E64D-9D1B-D7B95C4850C2}"/>
              </a:ext>
            </a:extLst>
          </p:cNvPr>
          <p:cNvSpPr>
            <a:spLocks noGrp="1"/>
          </p:cNvSpPr>
          <p:nvPr>
            <p:ph type="sldNum" sz="quarter" idx="12"/>
          </p:nvPr>
        </p:nvSpPr>
        <p:spPr/>
        <p:txBody>
          <a:bodyPr/>
          <a:lstStyle/>
          <a:p>
            <a:fld id="{8E8B6E89-5215-3A42-9D78-3FF7920030AB}" type="slidenum">
              <a:rPr lang="en-GB" smtClean="0"/>
              <a:t>‹#›</a:t>
            </a:fld>
            <a:endParaRPr lang="en-GB"/>
          </a:p>
        </p:txBody>
      </p:sp>
    </p:spTree>
    <p:extLst>
      <p:ext uri="{BB962C8B-B14F-4D97-AF65-F5344CB8AC3E}">
        <p14:creationId xmlns:p14="http://schemas.microsoft.com/office/powerpoint/2010/main" val="22787359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4AA228-C1F5-F74C-B5AE-9A6E2A2590A5}"/>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AB16772A-9594-9146-8293-04C9BF4B0A80}"/>
              </a:ext>
            </a:extLst>
          </p:cNvPr>
          <p:cNvSpPr>
            <a:spLocks noGrp="1"/>
          </p:cNvSpPr>
          <p:nvPr>
            <p:ph type="dt" sz="half" idx="10"/>
          </p:nvPr>
        </p:nvSpPr>
        <p:spPr/>
        <p:txBody>
          <a:bodyPr/>
          <a:lstStyle/>
          <a:p>
            <a:fld id="{6288795A-0360-8142-9257-C71A4A0F6533}" type="datetimeFigureOut">
              <a:rPr lang="en-GB" smtClean="0"/>
              <a:t>13/10/2020</a:t>
            </a:fld>
            <a:endParaRPr lang="en-GB"/>
          </a:p>
        </p:txBody>
      </p:sp>
      <p:sp>
        <p:nvSpPr>
          <p:cNvPr id="4" name="Footer Placeholder 3">
            <a:extLst>
              <a:ext uri="{FF2B5EF4-FFF2-40B4-BE49-F238E27FC236}">
                <a16:creationId xmlns:a16="http://schemas.microsoft.com/office/drawing/2014/main" id="{E93F4FD3-9267-C248-8DB0-C27B243B3D01}"/>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B0DA518A-1EAF-1E42-B0D9-5807D2C7BC44}"/>
              </a:ext>
            </a:extLst>
          </p:cNvPr>
          <p:cNvSpPr>
            <a:spLocks noGrp="1"/>
          </p:cNvSpPr>
          <p:nvPr>
            <p:ph type="sldNum" sz="quarter" idx="12"/>
          </p:nvPr>
        </p:nvSpPr>
        <p:spPr/>
        <p:txBody>
          <a:bodyPr/>
          <a:lstStyle/>
          <a:p>
            <a:fld id="{8E8B6E89-5215-3A42-9D78-3FF7920030AB}" type="slidenum">
              <a:rPr lang="en-GB" smtClean="0"/>
              <a:t>‹#›</a:t>
            </a:fld>
            <a:endParaRPr lang="en-GB"/>
          </a:p>
        </p:txBody>
      </p:sp>
    </p:spTree>
    <p:extLst>
      <p:ext uri="{BB962C8B-B14F-4D97-AF65-F5344CB8AC3E}">
        <p14:creationId xmlns:p14="http://schemas.microsoft.com/office/powerpoint/2010/main" val="18450000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964C0AB-8A2C-484E-A75E-286BBC9CFED8}"/>
              </a:ext>
            </a:extLst>
          </p:cNvPr>
          <p:cNvSpPr>
            <a:spLocks noGrp="1"/>
          </p:cNvSpPr>
          <p:nvPr>
            <p:ph type="dt" sz="half" idx="10"/>
          </p:nvPr>
        </p:nvSpPr>
        <p:spPr/>
        <p:txBody>
          <a:bodyPr/>
          <a:lstStyle/>
          <a:p>
            <a:fld id="{6288795A-0360-8142-9257-C71A4A0F6533}" type="datetimeFigureOut">
              <a:rPr lang="en-GB" smtClean="0"/>
              <a:t>13/10/2020</a:t>
            </a:fld>
            <a:endParaRPr lang="en-GB"/>
          </a:p>
        </p:txBody>
      </p:sp>
      <p:sp>
        <p:nvSpPr>
          <p:cNvPr id="3" name="Footer Placeholder 2">
            <a:extLst>
              <a:ext uri="{FF2B5EF4-FFF2-40B4-BE49-F238E27FC236}">
                <a16:creationId xmlns:a16="http://schemas.microsoft.com/office/drawing/2014/main" id="{C3530CA5-3A27-4943-9AEC-99833E884285}"/>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B16B88A4-01F7-334F-B697-4149DF3E320B}"/>
              </a:ext>
            </a:extLst>
          </p:cNvPr>
          <p:cNvSpPr>
            <a:spLocks noGrp="1"/>
          </p:cNvSpPr>
          <p:nvPr>
            <p:ph type="sldNum" sz="quarter" idx="12"/>
          </p:nvPr>
        </p:nvSpPr>
        <p:spPr/>
        <p:txBody>
          <a:bodyPr/>
          <a:lstStyle/>
          <a:p>
            <a:fld id="{8E8B6E89-5215-3A42-9D78-3FF7920030AB}" type="slidenum">
              <a:rPr lang="en-GB" smtClean="0"/>
              <a:t>‹#›</a:t>
            </a:fld>
            <a:endParaRPr lang="en-GB"/>
          </a:p>
        </p:txBody>
      </p:sp>
    </p:spTree>
    <p:extLst>
      <p:ext uri="{BB962C8B-B14F-4D97-AF65-F5344CB8AC3E}">
        <p14:creationId xmlns:p14="http://schemas.microsoft.com/office/powerpoint/2010/main" val="29859324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49F633-A0B2-1549-8AC1-43F4CE20252D}"/>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Content Placeholder 2">
            <a:extLst>
              <a:ext uri="{FF2B5EF4-FFF2-40B4-BE49-F238E27FC236}">
                <a16:creationId xmlns:a16="http://schemas.microsoft.com/office/drawing/2014/main" id="{EB7742A4-8585-7448-A242-0DA9C9F39B8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56FC6112-BF76-7942-94A1-98B959A7A28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9EF6F439-A651-2C40-B0DD-85E2A8052C03}"/>
              </a:ext>
            </a:extLst>
          </p:cNvPr>
          <p:cNvSpPr>
            <a:spLocks noGrp="1"/>
          </p:cNvSpPr>
          <p:nvPr>
            <p:ph type="dt" sz="half" idx="10"/>
          </p:nvPr>
        </p:nvSpPr>
        <p:spPr/>
        <p:txBody>
          <a:bodyPr/>
          <a:lstStyle/>
          <a:p>
            <a:fld id="{6288795A-0360-8142-9257-C71A4A0F6533}" type="datetimeFigureOut">
              <a:rPr lang="en-GB" smtClean="0"/>
              <a:t>13/10/2020</a:t>
            </a:fld>
            <a:endParaRPr lang="en-GB"/>
          </a:p>
        </p:txBody>
      </p:sp>
      <p:sp>
        <p:nvSpPr>
          <p:cNvPr id="6" name="Footer Placeholder 5">
            <a:extLst>
              <a:ext uri="{FF2B5EF4-FFF2-40B4-BE49-F238E27FC236}">
                <a16:creationId xmlns:a16="http://schemas.microsoft.com/office/drawing/2014/main" id="{D0F41AB4-102E-E34B-9BD3-F9946A6011C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30ED388-954F-3F44-A121-550655908254}"/>
              </a:ext>
            </a:extLst>
          </p:cNvPr>
          <p:cNvSpPr>
            <a:spLocks noGrp="1"/>
          </p:cNvSpPr>
          <p:nvPr>
            <p:ph type="sldNum" sz="quarter" idx="12"/>
          </p:nvPr>
        </p:nvSpPr>
        <p:spPr/>
        <p:txBody>
          <a:bodyPr/>
          <a:lstStyle/>
          <a:p>
            <a:fld id="{8E8B6E89-5215-3A42-9D78-3FF7920030AB}" type="slidenum">
              <a:rPr lang="en-GB" smtClean="0"/>
              <a:t>‹#›</a:t>
            </a:fld>
            <a:endParaRPr lang="en-GB"/>
          </a:p>
        </p:txBody>
      </p:sp>
    </p:spTree>
    <p:extLst>
      <p:ext uri="{BB962C8B-B14F-4D97-AF65-F5344CB8AC3E}">
        <p14:creationId xmlns:p14="http://schemas.microsoft.com/office/powerpoint/2010/main" val="32921568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800DA8-5BA4-034E-9AB0-6947DD51E29B}"/>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a:extLst>
              <a:ext uri="{FF2B5EF4-FFF2-40B4-BE49-F238E27FC236}">
                <a16:creationId xmlns:a16="http://schemas.microsoft.com/office/drawing/2014/main" id="{85A38817-40CF-7F42-9321-C813E096655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BCF5F187-777F-6F4E-A060-3888F7DF0BF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E71F65E4-AC36-CA48-A5BB-1B3A1C702180}"/>
              </a:ext>
            </a:extLst>
          </p:cNvPr>
          <p:cNvSpPr>
            <a:spLocks noGrp="1"/>
          </p:cNvSpPr>
          <p:nvPr>
            <p:ph type="dt" sz="half" idx="10"/>
          </p:nvPr>
        </p:nvSpPr>
        <p:spPr/>
        <p:txBody>
          <a:bodyPr/>
          <a:lstStyle/>
          <a:p>
            <a:fld id="{6288795A-0360-8142-9257-C71A4A0F6533}" type="datetimeFigureOut">
              <a:rPr lang="en-GB" smtClean="0"/>
              <a:t>13/10/2020</a:t>
            </a:fld>
            <a:endParaRPr lang="en-GB"/>
          </a:p>
        </p:txBody>
      </p:sp>
      <p:sp>
        <p:nvSpPr>
          <p:cNvPr id="6" name="Footer Placeholder 5">
            <a:extLst>
              <a:ext uri="{FF2B5EF4-FFF2-40B4-BE49-F238E27FC236}">
                <a16:creationId xmlns:a16="http://schemas.microsoft.com/office/drawing/2014/main" id="{D57E4118-BAD7-354F-88C1-91211744255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DFF91FD-7E59-B94F-ACB5-502E78C191FC}"/>
              </a:ext>
            </a:extLst>
          </p:cNvPr>
          <p:cNvSpPr>
            <a:spLocks noGrp="1"/>
          </p:cNvSpPr>
          <p:nvPr>
            <p:ph type="sldNum" sz="quarter" idx="12"/>
          </p:nvPr>
        </p:nvSpPr>
        <p:spPr/>
        <p:txBody>
          <a:bodyPr/>
          <a:lstStyle/>
          <a:p>
            <a:fld id="{8E8B6E89-5215-3A42-9D78-3FF7920030AB}" type="slidenum">
              <a:rPr lang="en-GB" smtClean="0"/>
              <a:t>‹#›</a:t>
            </a:fld>
            <a:endParaRPr lang="en-GB"/>
          </a:p>
        </p:txBody>
      </p:sp>
    </p:spTree>
    <p:extLst>
      <p:ext uri="{BB962C8B-B14F-4D97-AF65-F5344CB8AC3E}">
        <p14:creationId xmlns:p14="http://schemas.microsoft.com/office/powerpoint/2010/main" val="17333544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B00AB8A-A889-E541-9D88-BE946385754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9E4E5102-0306-BA43-A79E-837A76D8782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84B93A6C-0324-8B4D-AFF3-559DFE9AA6A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288795A-0360-8142-9257-C71A4A0F6533}" type="datetimeFigureOut">
              <a:rPr lang="en-GB" smtClean="0"/>
              <a:t>13/10/2020</a:t>
            </a:fld>
            <a:endParaRPr lang="en-GB"/>
          </a:p>
        </p:txBody>
      </p:sp>
      <p:sp>
        <p:nvSpPr>
          <p:cNvPr id="5" name="Footer Placeholder 4">
            <a:extLst>
              <a:ext uri="{FF2B5EF4-FFF2-40B4-BE49-F238E27FC236}">
                <a16:creationId xmlns:a16="http://schemas.microsoft.com/office/drawing/2014/main" id="{21B729B2-C256-A742-A2E4-99C1D5027F9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1DEA10E9-16A5-154A-BF4D-1B69D1178C8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E8B6E89-5215-3A42-9D78-3FF7920030AB}" type="slidenum">
              <a:rPr lang="en-GB" smtClean="0"/>
              <a:t>‹#›</a:t>
            </a:fld>
            <a:endParaRPr lang="en-GB"/>
          </a:p>
        </p:txBody>
      </p:sp>
    </p:spTree>
    <p:extLst>
      <p:ext uri="{BB962C8B-B14F-4D97-AF65-F5344CB8AC3E}">
        <p14:creationId xmlns:p14="http://schemas.microsoft.com/office/powerpoint/2010/main" val="142200883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9.xml"/><Relationship Id="rId4" Type="http://schemas.openxmlformats.org/officeDocument/2006/relationships/image" Target="../media/image10.jpeg"/></Relationships>
</file>

<file path=ppt/slides/_rels/slide1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8.xml"/><Relationship Id="rId1" Type="http://schemas.openxmlformats.org/officeDocument/2006/relationships/slideLayout" Target="../slideLayouts/slideLayout9.xml"/><Relationship Id="rId5" Type="http://schemas.openxmlformats.org/officeDocument/2006/relationships/image" Target="../media/image20.emf"/><Relationship Id="rId4" Type="http://schemas.openxmlformats.org/officeDocument/2006/relationships/image" Target="../media/image19.jpeg"/></Relationships>
</file>

<file path=ppt/slides/_rels/slide2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0.xml"/><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3.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slideLayout" Target="../slideLayouts/slideLayout8.xml"/><Relationship Id="rId1" Type="http://schemas.openxmlformats.org/officeDocument/2006/relationships/vmlDrawing" Target="../drawings/vmlDrawing1.vml"/><Relationship Id="rId5" Type="http://schemas.openxmlformats.org/officeDocument/2006/relationships/image" Target="../media/image25.emf"/><Relationship Id="rId4" Type="http://schemas.openxmlformats.org/officeDocument/2006/relationships/package" Target="../embeddings/Microsoft_Word_Document.docx"/></Relationships>
</file>

<file path=ppt/slides/_rels/slide3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hyperlink" Target="mailto:howard.riley@uwtsd.ac.uk" TargetMode="External"/><Relationship Id="rId2" Type="http://schemas.openxmlformats.org/officeDocument/2006/relationships/image" Target="../media/image30.png"/><Relationship Id="rId1" Type="http://schemas.openxmlformats.org/officeDocument/2006/relationships/slideLayout" Target="../slideLayouts/slideLayout7.xml"/><Relationship Id="rId4" Type="http://schemas.openxmlformats.org/officeDocument/2006/relationships/hyperlink" Target="https://www.researchgate.net/profile/"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91FF1A-85D6-CD42-8C79-E31127DCE0D1}"/>
              </a:ext>
            </a:extLst>
          </p:cNvPr>
          <p:cNvSpPr>
            <a:spLocks noGrp="1"/>
          </p:cNvSpPr>
          <p:nvPr>
            <p:ph type="ctrTitle"/>
          </p:nvPr>
        </p:nvSpPr>
        <p:spPr>
          <a:xfrm>
            <a:off x="1524000" y="1122363"/>
            <a:ext cx="9144000" cy="1468437"/>
          </a:xfrm>
        </p:spPr>
        <p:txBody>
          <a:bodyPr>
            <a:normAutofit/>
          </a:bodyPr>
          <a:lstStyle/>
          <a:p>
            <a:r>
              <a:rPr lang="en-GB" sz="9600" b="1" i="1" dirty="0">
                <a:solidFill>
                  <a:srgbClr val="FF0000"/>
                </a:solidFill>
              </a:rPr>
              <a:t>Ego</a:t>
            </a:r>
            <a:r>
              <a:rPr lang="en-GB" sz="9600" b="1" dirty="0"/>
              <a:t> meets </a:t>
            </a:r>
            <a:r>
              <a:rPr lang="en-GB" sz="9600" b="1" dirty="0">
                <a:solidFill>
                  <a:srgbClr val="0070C0"/>
                </a:solidFill>
              </a:rPr>
              <a:t>E</a:t>
            </a:r>
            <a:r>
              <a:rPr lang="en-GB" sz="9600" b="1" i="1" dirty="0">
                <a:solidFill>
                  <a:srgbClr val="0070C0"/>
                </a:solidFill>
              </a:rPr>
              <a:t>co</a:t>
            </a:r>
          </a:p>
        </p:txBody>
      </p:sp>
      <p:sp>
        <p:nvSpPr>
          <p:cNvPr id="3" name="Subtitle 2">
            <a:extLst>
              <a:ext uri="{FF2B5EF4-FFF2-40B4-BE49-F238E27FC236}">
                <a16:creationId xmlns:a16="http://schemas.microsoft.com/office/drawing/2014/main" id="{CE37CBBE-CEDB-9C40-97B9-A68EA2ADAF6B}"/>
              </a:ext>
            </a:extLst>
          </p:cNvPr>
          <p:cNvSpPr>
            <a:spLocks noGrp="1"/>
          </p:cNvSpPr>
          <p:nvPr>
            <p:ph type="subTitle" idx="1"/>
          </p:nvPr>
        </p:nvSpPr>
        <p:spPr>
          <a:xfrm>
            <a:off x="1524000" y="2590801"/>
            <a:ext cx="9144000" cy="2667000"/>
          </a:xfrm>
        </p:spPr>
        <p:txBody>
          <a:bodyPr>
            <a:normAutofit fontScale="47500" lnSpcReduction="20000"/>
          </a:bodyPr>
          <a:lstStyle/>
          <a:p>
            <a:r>
              <a:rPr lang="en-GB" sz="9000" i="1" dirty="0"/>
              <a:t>A strategy for the teaching of drawing</a:t>
            </a:r>
          </a:p>
          <a:p>
            <a:endParaRPr lang="en-GB" sz="8000" i="1" dirty="0"/>
          </a:p>
          <a:p>
            <a:r>
              <a:rPr lang="en-GB" sz="6700" dirty="0"/>
              <a:t> Howard Riley</a:t>
            </a:r>
          </a:p>
          <a:p>
            <a:r>
              <a:rPr lang="en-GB" sz="6700" dirty="0"/>
              <a:t>Professor Emeritus, Swansea College of Art</a:t>
            </a:r>
          </a:p>
          <a:p>
            <a:r>
              <a:rPr lang="en-GB" sz="6700" dirty="0"/>
              <a:t>University of Wales Trinity Saint David</a:t>
            </a:r>
          </a:p>
        </p:txBody>
      </p:sp>
    </p:spTree>
    <p:extLst>
      <p:ext uri="{BB962C8B-B14F-4D97-AF65-F5344CB8AC3E}">
        <p14:creationId xmlns:p14="http://schemas.microsoft.com/office/powerpoint/2010/main" val="2127619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098489-41F7-9F4F-A183-D99C4E9AAD1A}"/>
              </a:ext>
            </a:extLst>
          </p:cNvPr>
          <p:cNvSpPr>
            <a:spLocks noGrp="1"/>
          </p:cNvSpPr>
          <p:nvPr>
            <p:ph type="title"/>
          </p:nvPr>
        </p:nvSpPr>
        <p:spPr>
          <a:xfrm>
            <a:off x="357810" y="457200"/>
            <a:ext cx="4414216" cy="1600200"/>
          </a:xfrm>
        </p:spPr>
        <p:txBody>
          <a:bodyPr>
            <a:normAutofit/>
          </a:bodyPr>
          <a:lstStyle/>
          <a:p>
            <a:r>
              <a:rPr lang="en-GB" sz="3600" b="1" dirty="0"/>
              <a:t>Medium, Scale, Texture</a:t>
            </a:r>
          </a:p>
        </p:txBody>
      </p:sp>
      <p:pic>
        <p:nvPicPr>
          <p:cNvPr id="6" name="Picture Placeholder 5" descr="A person standing in a room&#10;&#10;Description automatically generated">
            <a:extLst>
              <a:ext uri="{FF2B5EF4-FFF2-40B4-BE49-F238E27FC236}">
                <a16:creationId xmlns:a16="http://schemas.microsoft.com/office/drawing/2014/main" id="{45850EB8-D341-E04E-8CDF-8A572DE97577}"/>
              </a:ext>
            </a:extLst>
          </p:cNvPr>
          <p:cNvPicPr>
            <a:picLocks noGrp="1" noChangeAspect="1"/>
          </p:cNvPicPr>
          <p:nvPr>
            <p:ph type="pic" idx="1"/>
          </p:nvPr>
        </p:nvPicPr>
        <p:blipFill>
          <a:blip r:embed="rId2"/>
          <a:srcRect l="7701" r="7701"/>
          <a:stretch>
            <a:fillRect/>
          </a:stretch>
        </p:blipFill>
        <p:spPr>
          <a:xfrm>
            <a:off x="4772026" y="0"/>
            <a:ext cx="7419974" cy="6857999"/>
          </a:xfrm>
        </p:spPr>
      </p:pic>
      <p:sp>
        <p:nvSpPr>
          <p:cNvPr id="4" name="Text Placeholder 3">
            <a:extLst>
              <a:ext uri="{FF2B5EF4-FFF2-40B4-BE49-F238E27FC236}">
                <a16:creationId xmlns:a16="http://schemas.microsoft.com/office/drawing/2014/main" id="{0C50A399-A8A4-C24F-A432-EBC6C1AB0BBF}"/>
              </a:ext>
            </a:extLst>
          </p:cNvPr>
          <p:cNvSpPr>
            <a:spLocks noGrp="1"/>
          </p:cNvSpPr>
          <p:nvPr>
            <p:ph type="body" sz="half" idx="2"/>
          </p:nvPr>
        </p:nvSpPr>
        <p:spPr>
          <a:xfrm>
            <a:off x="357810" y="2057400"/>
            <a:ext cx="4414216" cy="3811588"/>
          </a:xfrm>
        </p:spPr>
        <p:txBody>
          <a:bodyPr>
            <a:noAutofit/>
          </a:bodyPr>
          <a:lstStyle/>
          <a:p>
            <a:r>
              <a:rPr lang="en-GB" sz="3200" dirty="0"/>
              <a:t>Sol </a:t>
            </a:r>
            <a:r>
              <a:rPr lang="en-GB" sz="3200" dirty="0" err="1"/>
              <a:t>Lewitt</a:t>
            </a:r>
            <a:r>
              <a:rPr lang="en-GB" sz="3200" dirty="0"/>
              <a:t> (and friends) 2010</a:t>
            </a:r>
          </a:p>
          <a:p>
            <a:r>
              <a:rPr lang="en-GB" sz="3200" dirty="0"/>
              <a:t>54 days of scribbling for 7 hours a day, 16 artists worked for a total of 5,026 hours, using 1,717 pencil leads to complete this work.</a:t>
            </a:r>
          </a:p>
        </p:txBody>
      </p:sp>
    </p:spTree>
    <p:extLst>
      <p:ext uri="{BB962C8B-B14F-4D97-AF65-F5344CB8AC3E}">
        <p14:creationId xmlns:p14="http://schemas.microsoft.com/office/powerpoint/2010/main" val="21940069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4D68B5-4A3F-7744-97BC-B319D9B73AA9}"/>
              </a:ext>
            </a:extLst>
          </p:cNvPr>
          <p:cNvSpPr>
            <a:spLocks noGrp="1"/>
          </p:cNvSpPr>
          <p:nvPr>
            <p:ph type="title"/>
          </p:nvPr>
        </p:nvSpPr>
        <p:spPr/>
        <p:txBody>
          <a:bodyPr/>
          <a:lstStyle/>
          <a:p>
            <a:r>
              <a:rPr lang="en-GB" b="1" dirty="0"/>
              <a:t>M</a:t>
            </a:r>
            <a:r>
              <a:rPr lang="en-GB" sz="3600" b="1" dirty="0"/>
              <a:t>edium, Scale, Texture</a:t>
            </a:r>
          </a:p>
        </p:txBody>
      </p:sp>
      <p:pic>
        <p:nvPicPr>
          <p:cNvPr id="6" name="Picture Placeholder 5" descr="A person standing next to a graffiti covered wall&#10;&#10;Description automatically generated">
            <a:extLst>
              <a:ext uri="{FF2B5EF4-FFF2-40B4-BE49-F238E27FC236}">
                <a16:creationId xmlns:a16="http://schemas.microsoft.com/office/drawing/2014/main" id="{D7CDEC30-E541-264B-A808-6B775AC77CDC}"/>
              </a:ext>
            </a:extLst>
          </p:cNvPr>
          <p:cNvPicPr>
            <a:picLocks noGrp="1" noChangeAspect="1"/>
          </p:cNvPicPr>
          <p:nvPr>
            <p:ph type="pic" idx="1"/>
          </p:nvPr>
        </p:nvPicPr>
        <p:blipFill>
          <a:blip r:embed="rId2"/>
          <a:srcRect l="7710" r="7710"/>
          <a:stretch>
            <a:fillRect/>
          </a:stretch>
        </p:blipFill>
        <p:spPr>
          <a:xfrm>
            <a:off x="4772025" y="1152939"/>
            <a:ext cx="7419975" cy="4969566"/>
          </a:xfrm>
        </p:spPr>
      </p:pic>
      <p:sp>
        <p:nvSpPr>
          <p:cNvPr id="4" name="Text Placeholder 3">
            <a:extLst>
              <a:ext uri="{FF2B5EF4-FFF2-40B4-BE49-F238E27FC236}">
                <a16:creationId xmlns:a16="http://schemas.microsoft.com/office/drawing/2014/main" id="{3CD10A03-52BC-874E-8662-AF639676BD49}"/>
              </a:ext>
            </a:extLst>
          </p:cNvPr>
          <p:cNvSpPr>
            <a:spLocks noGrp="1"/>
          </p:cNvSpPr>
          <p:nvPr>
            <p:ph type="body" sz="half" idx="2"/>
          </p:nvPr>
        </p:nvSpPr>
        <p:spPr/>
        <p:txBody>
          <a:bodyPr/>
          <a:lstStyle/>
          <a:p>
            <a:r>
              <a:rPr lang="en-GB" sz="3200" dirty="0"/>
              <a:t>Mark Bradford 2007 </a:t>
            </a:r>
            <a:r>
              <a:rPr lang="en-GB" sz="3200" i="1" dirty="0"/>
              <a:t>a</a:t>
            </a:r>
            <a:r>
              <a:rPr lang="en-GB" sz="3200" dirty="0"/>
              <a:t>t the Whitney Museum of Art, NYC.</a:t>
            </a:r>
          </a:p>
          <a:p>
            <a:endParaRPr lang="en-GB" dirty="0"/>
          </a:p>
          <a:p>
            <a:endParaRPr lang="en-GB" dirty="0"/>
          </a:p>
        </p:txBody>
      </p:sp>
    </p:spTree>
    <p:extLst>
      <p:ext uri="{BB962C8B-B14F-4D97-AF65-F5344CB8AC3E}">
        <p14:creationId xmlns:p14="http://schemas.microsoft.com/office/powerpoint/2010/main" val="20221975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2">
            <a:extLst>
              <a:ext uri="{FF2B5EF4-FFF2-40B4-BE49-F238E27FC236}">
                <a16:creationId xmlns:a16="http://schemas.microsoft.com/office/drawing/2014/main" id="{D1D34770-47A8-402C-AF23-2B653F2D88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36D6F7F-CE5B-FB42-A565-EF0DF6DA94B4}"/>
              </a:ext>
            </a:extLst>
          </p:cNvPr>
          <p:cNvSpPr>
            <a:spLocks noGrp="1"/>
          </p:cNvSpPr>
          <p:nvPr>
            <p:ph type="title"/>
          </p:nvPr>
        </p:nvSpPr>
        <p:spPr>
          <a:xfrm>
            <a:off x="836679" y="723898"/>
            <a:ext cx="6002110" cy="1495425"/>
          </a:xfrm>
        </p:spPr>
        <p:txBody>
          <a:bodyPr vert="horz" lIns="91440" tIns="45720" rIns="91440" bIns="45720" rtlCol="0" anchor="ctr">
            <a:normAutofit/>
          </a:bodyPr>
          <a:lstStyle/>
          <a:p>
            <a:r>
              <a:rPr lang="en-US" sz="4400" i="1" dirty="0" err="1">
                <a:solidFill>
                  <a:srgbClr val="FF0000"/>
                </a:solidFill>
              </a:rPr>
              <a:t>Egological</a:t>
            </a:r>
            <a:r>
              <a:rPr lang="en-US" sz="4400" i="1" dirty="0">
                <a:solidFill>
                  <a:srgbClr val="FF0000"/>
                </a:solidFill>
              </a:rPr>
              <a:t> 2</a:t>
            </a:r>
          </a:p>
        </p:txBody>
      </p:sp>
      <p:sp>
        <p:nvSpPr>
          <p:cNvPr id="4" name="Text Placeholder 3">
            <a:extLst>
              <a:ext uri="{FF2B5EF4-FFF2-40B4-BE49-F238E27FC236}">
                <a16:creationId xmlns:a16="http://schemas.microsoft.com/office/drawing/2014/main" id="{0736E3EA-447C-F548-A603-A8A55E051E01}"/>
              </a:ext>
            </a:extLst>
          </p:cNvPr>
          <p:cNvSpPr>
            <a:spLocks noGrp="1"/>
          </p:cNvSpPr>
          <p:nvPr>
            <p:ph type="body" sz="half" idx="2"/>
          </p:nvPr>
        </p:nvSpPr>
        <p:spPr>
          <a:xfrm>
            <a:off x="836680" y="2405066"/>
            <a:ext cx="4992560" cy="4452933"/>
          </a:xfrm>
        </p:spPr>
        <p:txBody>
          <a:bodyPr vert="horz" lIns="91440" tIns="45720" rIns="91440" bIns="45720" rtlCol="0">
            <a:noAutofit/>
          </a:bodyPr>
          <a:lstStyle/>
          <a:p>
            <a:r>
              <a:rPr lang="en-US" sz="4400" dirty="0"/>
              <a:t>Bodily gestures of the drawer:</a:t>
            </a:r>
          </a:p>
          <a:p>
            <a:r>
              <a:rPr lang="en-US" sz="4400" dirty="0"/>
              <a:t>Speed of movement,</a:t>
            </a:r>
          </a:p>
          <a:p>
            <a:r>
              <a:rPr lang="en-US" sz="4400" dirty="0"/>
              <a:t>pressure of hand,</a:t>
            </a:r>
          </a:p>
          <a:p>
            <a:r>
              <a:rPr lang="en-US" sz="4400" dirty="0"/>
              <a:t>indicated in marks made.</a:t>
            </a:r>
          </a:p>
        </p:txBody>
      </p:sp>
      <p:pic>
        <p:nvPicPr>
          <p:cNvPr id="7" name="Picture Placeholder 6">
            <a:extLst>
              <a:ext uri="{FF2B5EF4-FFF2-40B4-BE49-F238E27FC236}">
                <a16:creationId xmlns:a16="http://schemas.microsoft.com/office/drawing/2014/main" id="{81D54568-E0A1-074B-A2AE-B3E4B44DEEAE}"/>
              </a:ext>
            </a:extLst>
          </p:cNvPr>
          <p:cNvPicPr>
            <a:picLocks noGrp="1" noChangeAspect="1"/>
          </p:cNvPicPr>
          <p:nvPr>
            <p:ph type="pic" idx="1"/>
          </p:nvPr>
        </p:nvPicPr>
        <p:blipFill>
          <a:blip r:embed="rId3"/>
          <a:srcRect l="8441" r="8441"/>
          <a:stretch>
            <a:fillRect/>
          </a:stretch>
        </p:blipFill>
        <p:spPr>
          <a:xfrm>
            <a:off x="5829240" y="-1"/>
            <a:ext cx="6359711" cy="6857999"/>
          </a:xfrm>
        </p:spPr>
      </p:pic>
    </p:spTree>
    <p:extLst>
      <p:ext uri="{BB962C8B-B14F-4D97-AF65-F5344CB8AC3E}">
        <p14:creationId xmlns:p14="http://schemas.microsoft.com/office/powerpoint/2010/main" val="37465607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F1FC2C-434C-B24D-BB79-560253FC7474}"/>
              </a:ext>
            </a:extLst>
          </p:cNvPr>
          <p:cNvSpPr>
            <a:spLocks noGrp="1"/>
          </p:cNvSpPr>
          <p:nvPr>
            <p:ph type="title"/>
          </p:nvPr>
        </p:nvSpPr>
        <p:spPr/>
        <p:txBody>
          <a:bodyPr>
            <a:normAutofit/>
          </a:bodyPr>
          <a:lstStyle/>
          <a:p>
            <a:r>
              <a:rPr lang="en-GB" sz="4400" b="1" dirty="0"/>
              <a:t>Bodily Gestures:</a:t>
            </a:r>
          </a:p>
        </p:txBody>
      </p:sp>
      <p:pic>
        <p:nvPicPr>
          <p:cNvPr id="6" name="Picture Placeholder 5" descr="A painting hanging on a wall&#10;&#10;Description automatically generated">
            <a:extLst>
              <a:ext uri="{FF2B5EF4-FFF2-40B4-BE49-F238E27FC236}">
                <a16:creationId xmlns:a16="http://schemas.microsoft.com/office/drawing/2014/main" id="{702100F4-143E-6147-B282-C907E0DAB3FA}"/>
              </a:ext>
            </a:extLst>
          </p:cNvPr>
          <p:cNvPicPr>
            <a:picLocks noGrp="1" noChangeAspect="1"/>
          </p:cNvPicPr>
          <p:nvPr>
            <p:ph type="pic" idx="1"/>
          </p:nvPr>
        </p:nvPicPr>
        <p:blipFill>
          <a:blip r:embed="rId3"/>
          <a:srcRect l="2508" r="2508"/>
          <a:stretch>
            <a:fillRect/>
          </a:stretch>
        </p:blipFill>
        <p:spPr>
          <a:xfrm>
            <a:off x="4611757" y="0"/>
            <a:ext cx="7580243" cy="6718851"/>
          </a:xfrm>
        </p:spPr>
      </p:pic>
      <p:sp>
        <p:nvSpPr>
          <p:cNvPr id="4" name="Text Placeholder 3">
            <a:extLst>
              <a:ext uri="{FF2B5EF4-FFF2-40B4-BE49-F238E27FC236}">
                <a16:creationId xmlns:a16="http://schemas.microsoft.com/office/drawing/2014/main" id="{F76C13E8-E9DF-7840-9003-67D0D210F978}"/>
              </a:ext>
            </a:extLst>
          </p:cNvPr>
          <p:cNvSpPr>
            <a:spLocks noGrp="1"/>
          </p:cNvSpPr>
          <p:nvPr>
            <p:ph type="body" sz="half" idx="2"/>
          </p:nvPr>
        </p:nvSpPr>
        <p:spPr/>
        <p:txBody>
          <a:bodyPr>
            <a:normAutofit lnSpcReduction="10000"/>
          </a:bodyPr>
          <a:lstStyle/>
          <a:p>
            <a:r>
              <a:rPr lang="en-GB" sz="3600" dirty="0"/>
              <a:t>Gesture as expression in response to  visual stimuli: </a:t>
            </a:r>
          </a:p>
          <a:p>
            <a:r>
              <a:rPr lang="en-GB" sz="3600" i="1" dirty="0"/>
              <a:t>expression of relational insight</a:t>
            </a:r>
            <a:r>
              <a:rPr lang="en-GB" sz="3600" dirty="0"/>
              <a:t>, (rather than emotional reaction)</a:t>
            </a:r>
          </a:p>
        </p:txBody>
      </p:sp>
    </p:spTree>
    <p:extLst>
      <p:ext uri="{BB962C8B-B14F-4D97-AF65-F5344CB8AC3E}">
        <p14:creationId xmlns:p14="http://schemas.microsoft.com/office/powerpoint/2010/main" val="4346891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54DDEBDD-D8BD-41A6-8A0D-B00E3768B0F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flipH="1" flipV="1">
            <a:off x="0" y="0"/>
            <a:ext cx="12192000" cy="6858000"/>
          </a:xfrm>
          <a:prstGeom prst="rect">
            <a:avLst/>
          </a:prstGeom>
        </p:spPr>
      </p:pic>
      <p:pic>
        <p:nvPicPr>
          <p:cNvPr id="6" name="Picture Placeholder 5">
            <a:extLst>
              <a:ext uri="{FF2B5EF4-FFF2-40B4-BE49-F238E27FC236}">
                <a16:creationId xmlns:a16="http://schemas.microsoft.com/office/drawing/2014/main" id="{165222F4-0267-C445-A9EE-7B86A9085C41}"/>
              </a:ext>
            </a:extLst>
          </p:cNvPr>
          <p:cNvPicPr>
            <a:picLocks noGrp="1" noChangeAspect="1"/>
          </p:cNvPicPr>
          <p:nvPr>
            <p:ph type="pic" idx="1"/>
          </p:nvPr>
        </p:nvPicPr>
        <p:blipFill rotWithShape="1">
          <a:blip r:embed="rId4">
            <a:alphaModFix/>
          </a:blip>
          <a:srcRect t="20632" r="1" b="1"/>
          <a:stretch/>
        </p:blipFill>
        <p:spPr>
          <a:xfrm>
            <a:off x="5797543" y="10"/>
            <a:ext cx="6394152" cy="6857990"/>
          </a:xfrm>
          <a:prstGeom prst="rect">
            <a:avLst/>
          </a:prstGeom>
        </p:spPr>
      </p:pic>
      <p:sp>
        <p:nvSpPr>
          <p:cNvPr id="2" name="Title 1">
            <a:extLst>
              <a:ext uri="{FF2B5EF4-FFF2-40B4-BE49-F238E27FC236}">
                <a16:creationId xmlns:a16="http://schemas.microsoft.com/office/drawing/2014/main" id="{528FD1A5-9ED2-6A46-BC40-439BB143FC6A}"/>
              </a:ext>
            </a:extLst>
          </p:cNvPr>
          <p:cNvSpPr>
            <a:spLocks noGrp="1"/>
          </p:cNvSpPr>
          <p:nvPr>
            <p:ph type="title"/>
          </p:nvPr>
        </p:nvSpPr>
        <p:spPr>
          <a:xfrm>
            <a:off x="804998" y="798445"/>
            <a:ext cx="4803636" cy="1311664"/>
          </a:xfrm>
        </p:spPr>
        <p:txBody>
          <a:bodyPr vert="horz" lIns="91440" tIns="45720" rIns="91440" bIns="45720" rtlCol="0" anchor="ctr">
            <a:normAutofit/>
          </a:bodyPr>
          <a:lstStyle/>
          <a:p>
            <a:r>
              <a:rPr lang="en-US" sz="4400" i="1" dirty="0" err="1">
                <a:solidFill>
                  <a:srgbClr val="FF0000"/>
                </a:solidFill>
              </a:rPr>
              <a:t>Egological</a:t>
            </a:r>
            <a:r>
              <a:rPr lang="en-US" sz="4400" i="1" dirty="0">
                <a:solidFill>
                  <a:srgbClr val="FF0000"/>
                </a:solidFill>
              </a:rPr>
              <a:t> 3</a:t>
            </a:r>
          </a:p>
        </p:txBody>
      </p:sp>
      <p:sp>
        <p:nvSpPr>
          <p:cNvPr id="4" name="Text Placeholder 3">
            <a:extLst>
              <a:ext uri="{FF2B5EF4-FFF2-40B4-BE49-F238E27FC236}">
                <a16:creationId xmlns:a16="http://schemas.microsoft.com/office/drawing/2014/main" id="{3626D1A0-80CA-5843-BBF9-75A1DB13D2F3}"/>
              </a:ext>
            </a:extLst>
          </p:cNvPr>
          <p:cNvSpPr>
            <a:spLocks noGrp="1"/>
          </p:cNvSpPr>
          <p:nvPr>
            <p:ph type="body" sz="half" idx="2"/>
          </p:nvPr>
        </p:nvSpPr>
        <p:spPr>
          <a:xfrm>
            <a:off x="804997" y="2272143"/>
            <a:ext cx="4706803" cy="3788830"/>
          </a:xfrm>
        </p:spPr>
        <p:txBody>
          <a:bodyPr vert="horz" lIns="91440" tIns="45720" rIns="91440" bIns="45720" rtlCol="0" anchor="ctr">
            <a:normAutofit lnSpcReduction="10000"/>
          </a:bodyPr>
          <a:lstStyle/>
          <a:p>
            <a:r>
              <a:rPr lang="en-US" sz="4400" dirty="0">
                <a:solidFill>
                  <a:srgbClr val="000000"/>
                </a:solidFill>
              </a:rPr>
              <a:t>Projection systems related to:</a:t>
            </a:r>
          </a:p>
          <a:p>
            <a:r>
              <a:rPr lang="en-US" sz="4400" dirty="0">
                <a:solidFill>
                  <a:srgbClr val="000000"/>
                </a:solidFill>
              </a:rPr>
              <a:t>Positioning of viewer in relation to environment:</a:t>
            </a:r>
          </a:p>
          <a:p>
            <a:r>
              <a:rPr lang="en-US" sz="4400" dirty="0">
                <a:solidFill>
                  <a:srgbClr val="000000"/>
                </a:solidFill>
              </a:rPr>
              <a:t>static, or in motion.</a:t>
            </a:r>
          </a:p>
          <a:p>
            <a:pPr indent="-228600">
              <a:buFont typeface="Arial" panose="020B0604020202020204" pitchFamily="34" charset="0"/>
              <a:buChar char="•"/>
            </a:pPr>
            <a:endParaRPr lang="en-US" sz="2000" dirty="0">
              <a:solidFill>
                <a:srgbClr val="000000"/>
              </a:solidFill>
            </a:endParaRPr>
          </a:p>
        </p:txBody>
      </p:sp>
    </p:spTree>
    <p:extLst>
      <p:ext uri="{BB962C8B-B14F-4D97-AF65-F5344CB8AC3E}">
        <p14:creationId xmlns:p14="http://schemas.microsoft.com/office/powerpoint/2010/main" val="34275191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9BD6F-4B02-5948-AD8F-2C04E77B07C4}"/>
              </a:ext>
            </a:extLst>
          </p:cNvPr>
          <p:cNvSpPr>
            <a:spLocks noGrp="1"/>
          </p:cNvSpPr>
          <p:nvPr>
            <p:ph type="title"/>
          </p:nvPr>
        </p:nvSpPr>
        <p:spPr/>
        <p:txBody>
          <a:bodyPr/>
          <a:lstStyle/>
          <a:p>
            <a:endParaRPr lang="en-GB"/>
          </a:p>
        </p:txBody>
      </p:sp>
      <p:sp>
        <p:nvSpPr>
          <p:cNvPr id="4" name="Text Placeholder 3">
            <a:extLst>
              <a:ext uri="{FF2B5EF4-FFF2-40B4-BE49-F238E27FC236}">
                <a16:creationId xmlns:a16="http://schemas.microsoft.com/office/drawing/2014/main" id="{66F961BC-2445-BC45-9902-92AB201FB914}"/>
              </a:ext>
            </a:extLst>
          </p:cNvPr>
          <p:cNvSpPr>
            <a:spLocks noGrp="1"/>
          </p:cNvSpPr>
          <p:nvPr>
            <p:ph type="body" sz="half" idx="2"/>
          </p:nvPr>
        </p:nvSpPr>
        <p:spPr>
          <a:xfrm>
            <a:off x="839789" y="2057400"/>
            <a:ext cx="2817812" cy="3811588"/>
          </a:xfrm>
        </p:spPr>
        <p:txBody>
          <a:bodyPr>
            <a:normAutofit/>
          </a:bodyPr>
          <a:lstStyle/>
          <a:p>
            <a:endParaRPr lang="en-GB" sz="3200" dirty="0"/>
          </a:p>
          <a:p>
            <a:r>
              <a:rPr lang="en-GB" sz="3200" dirty="0"/>
              <a:t>Viewer static, world static</a:t>
            </a:r>
          </a:p>
        </p:txBody>
      </p:sp>
      <p:pic>
        <p:nvPicPr>
          <p:cNvPr id="8" name="Picture Placeholder 7">
            <a:extLst>
              <a:ext uri="{FF2B5EF4-FFF2-40B4-BE49-F238E27FC236}">
                <a16:creationId xmlns:a16="http://schemas.microsoft.com/office/drawing/2014/main" id="{B4067FF2-BA99-A54C-939B-2651BB2F6652}"/>
              </a:ext>
            </a:extLst>
          </p:cNvPr>
          <p:cNvPicPr>
            <a:picLocks noGrp="1" noChangeAspect="1"/>
          </p:cNvPicPr>
          <p:nvPr>
            <p:ph type="pic" idx="1"/>
          </p:nvPr>
        </p:nvPicPr>
        <p:blipFill>
          <a:blip r:embed="rId3"/>
          <a:srcRect l="6743" r="6743"/>
          <a:stretch>
            <a:fillRect/>
          </a:stretch>
        </p:blipFill>
        <p:spPr>
          <a:xfrm>
            <a:off x="3438939" y="0"/>
            <a:ext cx="8753061" cy="6857999"/>
          </a:xfrm>
        </p:spPr>
      </p:pic>
    </p:spTree>
    <p:extLst>
      <p:ext uri="{BB962C8B-B14F-4D97-AF65-F5344CB8AC3E}">
        <p14:creationId xmlns:p14="http://schemas.microsoft.com/office/powerpoint/2010/main" val="22345385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98981F-C3D6-154B-8CC5-B68DB3971CBF}"/>
              </a:ext>
            </a:extLst>
          </p:cNvPr>
          <p:cNvSpPr>
            <a:spLocks noGrp="1"/>
          </p:cNvSpPr>
          <p:nvPr>
            <p:ph type="title"/>
          </p:nvPr>
        </p:nvSpPr>
        <p:spPr/>
        <p:txBody>
          <a:bodyPr/>
          <a:lstStyle/>
          <a:p>
            <a:endParaRPr lang="en-GB" dirty="0"/>
          </a:p>
        </p:txBody>
      </p:sp>
      <p:pic>
        <p:nvPicPr>
          <p:cNvPr id="6" name="Picture Placeholder 5" descr="A picture containing photo, person, young, different&#10;&#10;Description automatically generated">
            <a:extLst>
              <a:ext uri="{FF2B5EF4-FFF2-40B4-BE49-F238E27FC236}">
                <a16:creationId xmlns:a16="http://schemas.microsoft.com/office/drawing/2014/main" id="{4E97AB09-11C2-8A40-A8F4-D55C8CDC0DD4}"/>
              </a:ext>
            </a:extLst>
          </p:cNvPr>
          <p:cNvPicPr>
            <a:picLocks noGrp="1" noChangeAspect="1"/>
          </p:cNvPicPr>
          <p:nvPr>
            <p:ph type="pic" idx="1"/>
          </p:nvPr>
        </p:nvPicPr>
        <p:blipFill>
          <a:blip r:embed="rId3"/>
          <a:srcRect t="9326" b="9326"/>
          <a:stretch>
            <a:fillRect/>
          </a:stretch>
        </p:blipFill>
        <p:spPr>
          <a:xfrm>
            <a:off x="4772025" y="159026"/>
            <a:ext cx="7419975" cy="6559825"/>
          </a:xfrm>
        </p:spPr>
      </p:pic>
      <p:sp>
        <p:nvSpPr>
          <p:cNvPr id="4" name="Text Placeholder 3">
            <a:extLst>
              <a:ext uri="{FF2B5EF4-FFF2-40B4-BE49-F238E27FC236}">
                <a16:creationId xmlns:a16="http://schemas.microsoft.com/office/drawing/2014/main" id="{841B8AB3-2EA2-F348-BE05-98009DA7D7C5}"/>
              </a:ext>
            </a:extLst>
          </p:cNvPr>
          <p:cNvSpPr>
            <a:spLocks noGrp="1"/>
          </p:cNvSpPr>
          <p:nvPr>
            <p:ph type="body" sz="half" idx="2"/>
          </p:nvPr>
        </p:nvSpPr>
        <p:spPr>
          <a:xfrm>
            <a:off x="839788" y="2057400"/>
            <a:ext cx="3932237" cy="3811588"/>
          </a:xfrm>
        </p:spPr>
        <p:txBody>
          <a:bodyPr>
            <a:normAutofit/>
          </a:bodyPr>
          <a:lstStyle/>
          <a:p>
            <a:endParaRPr lang="en-GB" sz="3200" dirty="0"/>
          </a:p>
          <a:p>
            <a:r>
              <a:rPr lang="en-GB" sz="3200" dirty="0"/>
              <a:t>Viewer moves, world static</a:t>
            </a:r>
          </a:p>
          <a:p>
            <a:endParaRPr lang="en-GB" sz="3200" dirty="0"/>
          </a:p>
          <a:p>
            <a:endParaRPr lang="en-GB" sz="3200" dirty="0"/>
          </a:p>
          <a:p>
            <a:endParaRPr lang="en-GB" sz="3200" dirty="0"/>
          </a:p>
          <a:p>
            <a:r>
              <a:rPr lang="en-GB" sz="2400" dirty="0"/>
              <a:t>Anthony Green</a:t>
            </a:r>
          </a:p>
        </p:txBody>
      </p:sp>
    </p:spTree>
    <p:extLst>
      <p:ext uri="{BB962C8B-B14F-4D97-AF65-F5344CB8AC3E}">
        <p14:creationId xmlns:p14="http://schemas.microsoft.com/office/powerpoint/2010/main" val="21143983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C90616-21A3-754F-9D0F-87D1411E7F32}"/>
              </a:ext>
            </a:extLst>
          </p:cNvPr>
          <p:cNvSpPr>
            <a:spLocks noGrp="1"/>
          </p:cNvSpPr>
          <p:nvPr>
            <p:ph type="title"/>
          </p:nvPr>
        </p:nvSpPr>
        <p:spPr/>
        <p:txBody>
          <a:bodyPr/>
          <a:lstStyle/>
          <a:p>
            <a:endParaRPr lang="en-GB"/>
          </a:p>
        </p:txBody>
      </p:sp>
      <p:pic>
        <p:nvPicPr>
          <p:cNvPr id="6" name="Picture Placeholder 5" descr="A picture containing text, drawing&#10;&#10;Description automatically generated">
            <a:extLst>
              <a:ext uri="{FF2B5EF4-FFF2-40B4-BE49-F238E27FC236}">
                <a16:creationId xmlns:a16="http://schemas.microsoft.com/office/drawing/2014/main" id="{233BD538-1EE8-584A-B616-484434865F10}"/>
              </a:ext>
            </a:extLst>
          </p:cNvPr>
          <p:cNvPicPr>
            <a:picLocks noGrp="1" noChangeAspect="1"/>
          </p:cNvPicPr>
          <p:nvPr>
            <p:ph type="pic" idx="1"/>
          </p:nvPr>
        </p:nvPicPr>
        <p:blipFill>
          <a:blip r:embed="rId3"/>
          <a:srcRect l="1954" r="1954"/>
          <a:stretch>
            <a:fillRect/>
          </a:stretch>
        </p:blipFill>
        <p:spPr>
          <a:xfrm>
            <a:off x="4154557" y="0"/>
            <a:ext cx="8037443" cy="6858000"/>
          </a:xfrm>
        </p:spPr>
      </p:pic>
      <p:sp>
        <p:nvSpPr>
          <p:cNvPr id="4" name="Text Placeholder 3">
            <a:extLst>
              <a:ext uri="{FF2B5EF4-FFF2-40B4-BE49-F238E27FC236}">
                <a16:creationId xmlns:a16="http://schemas.microsoft.com/office/drawing/2014/main" id="{2C0C0AE4-D129-1844-A220-5893AECD464D}"/>
              </a:ext>
            </a:extLst>
          </p:cNvPr>
          <p:cNvSpPr>
            <a:spLocks noGrp="1"/>
          </p:cNvSpPr>
          <p:nvPr>
            <p:ph type="body" sz="half" idx="2"/>
          </p:nvPr>
        </p:nvSpPr>
        <p:spPr/>
        <p:txBody>
          <a:bodyPr>
            <a:normAutofit/>
          </a:bodyPr>
          <a:lstStyle/>
          <a:p>
            <a:endParaRPr lang="en-GB" sz="3200" dirty="0"/>
          </a:p>
          <a:p>
            <a:r>
              <a:rPr lang="en-GB" sz="3200" dirty="0"/>
              <a:t>Viewer static, world moves</a:t>
            </a:r>
          </a:p>
          <a:p>
            <a:endParaRPr lang="en-GB" sz="3200" dirty="0"/>
          </a:p>
          <a:p>
            <a:endParaRPr lang="en-GB" sz="3200" dirty="0"/>
          </a:p>
          <a:p>
            <a:endParaRPr lang="en-GB" sz="3200" dirty="0"/>
          </a:p>
          <a:p>
            <a:r>
              <a:rPr lang="en-GB" sz="2800" dirty="0"/>
              <a:t>Lorita Saunders</a:t>
            </a:r>
          </a:p>
        </p:txBody>
      </p:sp>
    </p:spTree>
    <p:extLst>
      <p:ext uri="{BB962C8B-B14F-4D97-AF65-F5344CB8AC3E}">
        <p14:creationId xmlns:p14="http://schemas.microsoft.com/office/powerpoint/2010/main" val="1772505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AA7369-004D-8F46-8D2F-95CCB945283C}"/>
              </a:ext>
            </a:extLst>
          </p:cNvPr>
          <p:cNvSpPr>
            <a:spLocks noGrp="1"/>
          </p:cNvSpPr>
          <p:nvPr>
            <p:ph type="title"/>
          </p:nvPr>
        </p:nvSpPr>
        <p:spPr/>
        <p:txBody>
          <a:bodyPr/>
          <a:lstStyle/>
          <a:p>
            <a:endParaRPr lang="en-GB"/>
          </a:p>
        </p:txBody>
      </p:sp>
      <p:pic>
        <p:nvPicPr>
          <p:cNvPr id="6" name="Picture Placeholder 5">
            <a:extLst>
              <a:ext uri="{FF2B5EF4-FFF2-40B4-BE49-F238E27FC236}">
                <a16:creationId xmlns:a16="http://schemas.microsoft.com/office/drawing/2014/main" id="{A3C6662D-2963-9A42-8B3E-67E5021D7FFD}"/>
              </a:ext>
            </a:extLst>
          </p:cNvPr>
          <p:cNvPicPr>
            <a:picLocks noGrp="1" noChangeAspect="1"/>
          </p:cNvPicPr>
          <p:nvPr>
            <p:ph type="pic" idx="1"/>
          </p:nvPr>
        </p:nvPicPr>
        <p:blipFill>
          <a:blip r:embed="rId3"/>
          <a:srcRect t="20792" b="20792"/>
          <a:stretch>
            <a:fillRect/>
          </a:stretch>
        </p:blipFill>
        <p:spPr>
          <a:xfrm>
            <a:off x="4373217" y="0"/>
            <a:ext cx="7818783" cy="6857999"/>
          </a:xfrm>
        </p:spPr>
      </p:pic>
      <p:sp>
        <p:nvSpPr>
          <p:cNvPr id="4" name="Text Placeholder 3">
            <a:extLst>
              <a:ext uri="{FF2B5EF4-FFF2-40B4-BE49-F238E27FC236}">
                <a16:creationId xmlns:a16="http://schemas.microsoft.com/office/drawing/2014/main" id="{F9ACF34E-9E7A-0D42-9F07-0C55B430BCB2}"/>
              </a:ext>
            </a:extLst>
          </p:cNvPr>
          <p:cNvSpPr>
            <a:spLocks noGrp="1"/>
          </p:cNvSpPr>
          <p:nvPr>
            <p:ph type="body" sz="half" idx="2"/>
          </p:nvPr>
        </p:nvSpPr>
        <p:spPr/>
        <p:txBody>
          <a:bodyPr>
            <a:normAutofit/>
          </a:bodyPr>
          <a:lstStyle/>
          <a:p>
            <a:r>
              <a:rPr lang="en-GB" sz="3600" dirty="0"/>
              <a:t>Viewer moves, world moves</a:t>
            </a:r>
          </a:p>
        </p:txBody>
      </p:sp>
    </p:spTree>
    <p:extLst>
      <p:ext uri="{BB962C8B-B14F-4D97-AF65-F5344CB8AC3E}">
        <p14:creationId xmlns:p14="http://schemas.microsoft.com/office/powerpoint/2010/main" val="8251906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DF90FE8-BD69-414E-9D0C-C12E441CBC27}"/>
              </a:ext>
            </a:extLst>
          </p:cNvPr>
          <p:cNvSpPr/>
          <p:nvPr/>
        </p:nvSpPr>
        <p:spPr>
          <a:xfrm>
            <a:off x="795867" y="704312"/>
            <a:ext cx="10532533" cy="5296130"/>
          </a:xfrm>
          <a:prstGeom prst="rect">
            <a:avLst/>
          </a:prstGeom>
        </p:spPr>
        <p:txBody>
          <a:bodyPr wrap="square">
            <a:spAutoFit/>
          </a:bodyPr>
          <a:lstStyle/>
          <a:p>
            <a:pPr marL="215900" marR="100965" algn="just">
              <a:lnSpc>
                <a:spcPct val="150000"/>
              </a:lnSpc>
              <a:spcAft>
                <a:spcPts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3600" b="1" i="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Ecological:</a:t>
            </a:r>
            <a:endParaRPr lang="en-GB" sz="3600" b="1" dirty="0">
              <a:solidFill>
                <a:srgbClr val="0070C0"/>
              </a:solidFill>
              <a:latin typeface="Calibri" panose="020F0502020204030204" pitchFamily="34" charset="0"/>
              <a:ea typeface="Calibri" panose="020F0502020204030204" pitchFamily="34" charset="0"/>
              <a:cs typeface="Times New Roman" panose="02020603050405020304" pitchFamily="18" charset="0"/>
            </a:endParaRPr>
          </a:p>
          <a:p>
            <a:pPr marL="215900" marR="100965" algn="just">
              <a:lnSpc>
                <a:spcPct val="150000"/>
              </a:lnSpc>
              <a:spcAft>
                <a:spcPts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24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1</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Attention to the </a:t>
            </a:r>
            <a:r>
              <a:rPr lang="en-US" sz="24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‘channels of perception’: </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the </a:t>
            </a:r>
            <a:r>
              <a:rPr lang="en-US" sz="2400" b="1"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haptic,</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textural qualities of the subject matter; the </a:t>
            </a:r>
            <a:r>
              <a:rPr lang="en-US" sz="2400" b="1"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distal</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arrangement in space of the surfaces and edges within the scene; and the </a:t>
            </a:r>
            <a:r>
              <a:rPr lang="en-US" sz="2400" b="1"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proximal</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the overall flat pattern qualities of the scene.</a:t>
            </a:r>
            <a:endParaRPr lang="en-GB" sz="2400" dirty="0">
              <a:latin typeface="Calibri" panose="020F0502020204030204" pitchFamily="34" charset="0"/>
              <a:ea typeface="Calibri" panose="020F0502020204030204" pitchFamily="34" charset="0"/>
              <a:cs typeface="Times New Roman" panose="02020603050405020304" pitchFamily="18" charset="0"/>
            </a:endParaRPr>
          </a:p>
          <a:p>
            <a:pPr marL="215900" marR="100965" algn="just">
              <a:lnSpc>
                <a:spcPct val="150000"/>
              </a:lnSpc>
              <a:spcAft>
                <a:spcPts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24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2</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Attention to </a:t>
            </a:r>
            <a:r>
              <a:rPr lang="en-US" sz="24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gradations of tone and texture</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representing distance, and the inclination of surfaces relative to the viewer. </a:t>
            </a:r>
            <a:endParaRPr lang="en-GB" sz="2400" dirty="0">
              <a:latin typeface="Calibri" panose="020F0502020204030204" pitchFamily="34" charset="0"/>
              <a:ea typeface="Calibri" panose="020F0502020204030204" pitchFamily="34" charset="0"/>
              <a:cs typeface="Times New Roman" panose="02020603050405020304" pitchFamily="18" charset="0"/>
            </a:endParaRPr>
          </a:p>
          <a:p>
            <a:pPr marL="215900" marR="100965" algn="just">
              <a:lnSpc>
                <a:spcPct val="150000"/>
              </a:lnSpc>
              <a:spcAft>
                <a:spcPts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24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3</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Attention to </a:t>
            </a:r>
            <a:r>
              <a:rPr lang="en-US" sz="24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cross-cultural systems of projective geometry </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designed to represent the relationships between objects in space and a viewer’s possibilities of placement. </a:t>
            </a:r>
            <a:endParaRPr lang="en-GB" sz="2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5277940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2431DE8-9754-2E44-A6D6-5B80455BFF71}"/>
              </a:ext>
            </a:extLst>
          </p:cNvPr>
          <p:cNvSpPr>
            <a:spLocks noGrp="1"/>
          </p:cNvSpPr>
          <p:nvPr>
            <p:ph type="title"/>
          </p:nvPr>
        </p:nvSpPr>
        <p:spPr>
          <a:xfrm>
            <a:off x="838200" y="365126"/>
            <a:ext cx="10515600" cy="45719"/>
          </a:xfrm>
        </p:spPr>
        <p:txBody>
          <a:bodyPr>
            <a:normAutofit fontScale="90000"/>
          </a:bodyPr>
          <a:lstStyle/>
          <a:p>
            <a:endParaRPr lang="en-GB" sz="1000" dirty="0"/>
          </a:p>
        </p:txBody>
      </p:sp>
      <p:sp>
        <p:nvSpPr>
          <p:cNvPr id="4" name="Content Placeholder 3">
            <a:extLst>
              <a:ext uri="{FF2B5EF4-FFF2-40B4-BE49-F238E27FC236}">
                <a16:creationId xmlns:a16="http://schemas.microsoft.com/office/drawing/2014/main" id="{70A5AFF7-FFE1-FE4E-B1CE-86BB534DE5F9}"/>
              </a:ext>
            </a:extLst>
          </p:cNvPr>
          <p:cNvSpPr>
            <a:spLocks noGrp="1"/>
          </p:cNvSpPr>
          <p:nvPr>
            <p:ph sz="half" idx="1"/>
          </p:nvPr>
        </p:nvSpPr>
        <p:spPr>
          <a:xfrm>
            <a:off x="139148" y="727542"/>
            <a:ext cx="5880652" cy="5449421"/>
          </a:xfrm>
        </p:spPr>
        <p:txBody>
          <a:bodyPr/>
          <a:lstStyle/>
          <a:p>
            <a:r>
              <a:rPr lang="en-GB" dirty="0"/>
              <a:t>We as a network need to argue for the ‘primacy of drawing’ against the current neo-liberal pressures on our curricula.</a:t>
            </a:r>
          </a:p>
          <a:p>
            <a:r>
              <a:rPr lang="en-GB" dirty="0"/>
              <a:t>Articulating our theoretical bases will lend credibility to the teaching of drawing as the most direct, efficient means of nurturing an </a:t>
            </a:r>
            <a:r>
              <a:rPr lang="en-GB" b="1" i="1" dirty="0"/>
              <a:t>‘intelligence of seeing’ </a:t>
            </a:r>
            <a:r>
              <a:rPr lang="en-GB" dirty="0"/>
              <a:t>in our students.</a:t>
            </a:r>
          </a:p>
          <a:p>
            <a:endParaRPr lang="en-GB" dirty="0"/>
          </a:p>
          <a:p>
            <a:r>
              <a:rPr lang="en-GB" dirty="0"/>
              <a:t>An intelligence appliable to all visual art practices. </a:t>
            </a:r>
          </a:p>
        </p:txBody>
      </p:sp>
      <p:pic>
        <p:nvPicPr>
          <p:cNvPr id="10" name="Content Placeholder 9">
            <a:extLst>
              <a:ext uri="{FF2B5EF4-FFF2-40B4-BE49-F238E27FC236}">
                <a16:creationId xmlns:a16="http://schemas.microsoft.com/office/drawing/2014/main" id="{72F8F5D5-63E4-B74B-85C2-56B820C393F1}"/>
              </a:ext>
            </a:extLst>
          </p:cNvPr>
          <p:cNvPicPr>
            <a:picLocks noGrp="1" noChangeAspect="1"/>
          </p:cNvPicPr>
          <p:nvPr>
            <p:ph sz="half" idx="2"/>
          </p:nvPr>
        </p:nvPicPr>
        <p:blipFill>
          <a:blip r:embed="rId3"/>
          <a:stretch>
            <a:fillRect/>
          </a:stretch>
        </p:blipFill>
        <p:spPr>
          <a:xfrm>
            <a:off x="6311348" y="45720"/>
            <a:ext cx="5880652" cy="6766562"/>
          </a:xfrm>
        </p:spPr>
      </p:pic>
    </p:spTree>
    <p:extLst>
      <p:ext uri="{BB962C8B-B14F-4D97-AF65-F5344CB8AC3E}">
        <p14:creationId xmlns:p14="http://schemas.microsoft.com/office/powerpoint/2010/main" val="28804030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1207F0-727B-124B-B4A3-98970A3BD14E}"/>
              </a:ext>
            </a:extLst>
          </p:cNvPr>
          <p:cNvSpPr>
            <a:spLocks noGrp="1"/>
          </p:cNvSpPr>
          <p:nvPr>
            <p:ph type="title"/>
          </p:nvPr>
        </p:nvSpPr>
        <p:spPr>
          <a:xfrm>
            <a:off x="839788" y="457200"/>
            <a:ext cx="3932237" cy="1930399"/>
          </a:xfrm>
        </p:spPr>
        <p:txBody>
          <a:bodyPr>
            <a:normAutofit/>
          </a:bodyPr>
          <a:lstStyle/>
          <a:p>
            <a:r>
              <a:rPr lang="en-GB" sz="4400" b="1" i="1" dirty="0">
                <a:solidFill>
                  <a:srgbClr val="0070C0"/>
                </a:solidFill>
              </a:rPr>
              <a:t>Ecological 1: Channels of perception</a:t>
            </a:r>
          </a:p>
        </p:txBody>
      </p:sp>
      <p:sp>
        <p:nvSpPr>
          <p:cNvPr id="4" name="Text Placeholder 3">
            <a:extLst>
              <a:ext uri="{FF2B5EF4-FFF2-40B4-BE49-F238E27FC236}">
                <a16:creationId xmlns:a16="http://schemas.microsoft.com/office/drawing/2014/main" id="{F2554CB9-5609-994B-B02E-03BD391F5436}"/>
              </a:ext>
            </a:extLst>
          </p:cNvPr>
          <p:cNvSpPr>
            <a:spLocks noGrp="1"/>
          </p:cNvSpPr>
          <p:nvPr>
            <p:ph type="body" sz="half" idx="2"/>
          </p:nvPr>
        </p:nvSpPr>
        <p:spPr>
          <a:xfrm>
            <a:off x="836612" y="3041374"/>
            <a:ext cx="3932237" cy="2963080"/>
          </a:xfrm>
        </p:spPr>
        <p:txBody>
          <a:bodyPr>
            <a:normAutofit/>
          </a:bodyPr>
          <a:lstStyle/>
          <a:p>
            <a:r>
              <a:rPr lang="en-GB" sz="4000" dirty="0">
                <a:solidFill>
                  <a:srgbClr val="0070C0"/>
                </a:solidFill>
              </a:rPr>
              <a:t>Haptic channel</a:t>
            </a:r>
          </a:p>
          <a:p>
            <a:r>
              <a:rPr lang="en-GB" sz="4000" i="1" dirty="0"/>
              <a:t>‘Surface Qualities + Illusions of Depth = Visual Delight’</a:t>
            </a:r>
          </a:p>
        </p:txBody>
      </p:sp>
      <p:pic>
        <p:nvPicPr>
          <p:cNvPr id="12" name="Picture Placeholder 11">
            <a:extLst>
              <a:ext uri="{FF2B5EF4-FFF2-40B4-BE49-F238E27FC236}">
                <a16:creationId xmlns:a16="http://schemas.microsoft.com/office/drawing/2014/main" id="{A9147A9F-00AB-244F-8889-CE478EE4A797}"/>
              </a:ext>
            </a:extLst>
          </p:cNvPr>
          <p:cNvPicPr>
            <a:picLocks noGrp="1" noChangeAspect="1"/>
          </p:cNvPicPr>
          <p:nvPr>
            <p:ph type="pic" idx="1"/>
          </p:nvPr>
        </p:nvPicPr>
        <p:blipFill>
          <a:blip r:embed="rId3"/>
          <a:srcRect l="9534" r="9534"/>
          <a:stretch>
            <a:fillRect/>
          </a:stretch>
        </p:blipFill>
        <p:spPr>
          <a:xfrm>
            <a:off x="4768848" y="0"/>
            <a:ext cx="7423151" cy="6857999"/>
          </a:xfrm>
        </p:spPr>
      </p:pic>
    </p:spTree>
    <p:extLst>
      <p:ext uri="{BB962C8B-B14F-4D97-AF65-F5344CB8AC3E}">
        <p14:creationId xmlns:p14="http://schemas.microsoft.com/office/powerpoint/2010/main" val="15122779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C44B5B7-7CD7-EF4C-8787-FA8DEF8420AB}"/>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78339673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1B7D0F-9969-6E45-B114-C54A5A7476B7}"/>
              </a:ext>
            </a:extLst>
          </p:cNvPr>
          <p:cNvSpPr>
            <a:spLocks noGrp="1"/>
          </p:cNvSpPr>
          <p:nvPr>
            <p:ph type="title"/>
          </p:nvPr>
        </p:nvSpPr>
        <p:spPr/>
        <p:txBody>
          <a:bodyPr/>
          <a:lstStyle/>
          <a:p>
            <a:endParaRPr lang="en-GB" dirty="0"/>
          </a:p>
        </p:txBody>
      </p:sp>
      <p:pic>
        <p:nvPicPr>
          <p:cNvPr id="6" name="Picture Placeholder 5" descr="A drawing of a house&#10;&#10;Description automatically generated">
            <a:extLst>
              <a:ext uri="{FF2B5EF4-FFF2-40B4-BE49-F238E27FC236}">
                <a16:creationId xmlns:a16="http://schemas.microsoft.com/office/drawing/2014/main" id="{07763D97-9E76-AC4D-A259-E9EAFE98B22E}"/>
              </a:ext>
            </a:extLst>
          </p:cNvPr>
          <p:cNvPicPr>
            <a:picLocks noGrp="1" noChangeAspect="1"/>
          </p:cNvPicPr>
          <p:nvPr>
            <p:ph type="pic" idx="1"/>
          </p:nvPr>
        </p:nvPicPr>
        <p:blipFill>
          <a:blip r:embed="rId3"/>
          <a:srcRect l="3827" r="3827"/>
          <a:stretch>
            <a:fillRect/>
          </a:stretch>
        </p:blipFill>
        <p:spPr>
          <a:xfrm>
            <a:off x="4373217" y="0"/>
            <a:ext cx="7818783" cy="6857999"/>
          </a:xfrm>
        </p:spPr>
      </p:pic>
      <p:sp>
        <p:nvSpPr>
          <p:cNvPr id="4" name="Text Placeholder 3">
            <a:extLst>
              <a:ext uri="{FF2B5EF4-FFF2-40B4-BE49-F238E27FC236}">
                <a16:creationId xmlns:a16="http://schemas.microsoft.com/office/drawing/2014/main" id="{A6DD7F8C-B379-C946-B0FF-67C6DF96E816}"/>
              </a:ext>
            </a:extLst>
          </p:cNvPr>
          <p:cNvSpPr>
            <a:spLocks noGrp="1"/>
          </p:cNvSpPr>
          <p:nvPr>
            <p:ph type="body" sz="half" idx="2"/>
          </p:nvPr>
        </p:nvSpPr>
        <p:spPr>
          <a:xfrm>
            <a:off x="839787" y="2057400"/>
            <a:ext cx="3932237" cy="3811588"/>
          </a:xfrm>
        </p:spPr>
        <p:txBody>
          <a:bodyPr>
            <a:normAutofit/>
          </a:bodyPr>
          <a:lstStyle/>
          <a:p>
            <a:r>
              <a:rPr lang="en-GB" sz="3600" dirty="0">
                <a:solidFill>
                  <a:srgbClr val="0070C0"/>
                </a:solidFill>
              </a:rPr>
              <a:t>Distal channel</a:t>
            </a:r>
          </a:p>
          <a:p>
            <a:r>
              <a:rPr lang="en-GB" sz="3600" dirty="0"/>
              <a:t>Emphasis on cues for depth.</a:t>
            </a:r>
          </a:p>
        </p:txBody>
      </p:sp>
    </p:spTree>
    <p:extLst>
      <p:ext uri="{BB962C8B-B14F-4D97-AF65-F5344CB8AC3E}">
        <p14:creationId xmlns:p14="http://schemas.microsoft.com/office/powerpoint/2010/main" val="31359076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61FB54-DD68-6447-8CD0-FC3F1247122B}"/>
              </a:ext>
            </a:extLst>
          </p:cNvPr>
          <p:cNvSpPr>
            <a:spLocks noGrp="1"/>
          </p:cNvSpPr>
          <p:nvPr>
            <p:ph type="title"/>
          </p:nvPr>
        </p:nvSpPr>
        <p:spPr/>
        <p:txBody>
          <a:bodyPr/>
          <a:lstStyle/>
          <a:p>
            <a:endParaRPr lang="en-GB" dirty="0"/>
          </a:p>
        </p:txBody>
      </p:sp>
      <p:pic>
        <p:nvPicPr>
          <p:cNvPr id="6" name="Picture Placeholder 5" descr="A picture containing drawing&#10;&#10;Description automatically generated">
            <a:extLst>
              <a:ext uri="{FF2B5EF4-FFF2-40B4-BE49-F238E27FC236}">
                <a16:creationId xmlns:a16="http://schemas.microsoft.com/office/drawing/2014/main" id="{1F52210E-70DE-364F-A8FC-21DD8C148B78}"/>
              </a:ext>
            </a:extLst>
          </p:cNvPr>
          <p:cNvPicPr>
            <a:picLocks noGrp="1" noChangeAspect="1"/>
          </p:cNvPicPr>
          <p:nvPr>
            <p:ph type="pic" idx="1"/>
          </p:nvPr>
        </p:nvPicPr>
        <p:blipFill>
          <a:blip r:embed="rId3"/>
          <a:srcRect l="2791" r="2791"/>
          <a:stretch>
            <a:fillRect/>
          </a:stretch>
        </p:blipFill>
        <p:spPr>
          <a:xfrm>
            <a:off x="4273826" y="0"/>
            <a:ext cx="7918174" cy="6857999"/>
          </a:xfrm>
        </p:spPr>
      </p:pic>
      <p:sp>
        <p:nvSpPr>
          <p:cNvPr id="4" name="Text Placeholder 3">
            <a:extLst>
              <a:ext uri="{FF2B5EF4-FFF2-40B4-BE49-F238E27FC236}">
                <a16:creationId xmlns:a16="http://schemas.microsoft.com/office/drawing/2014/main" id="{335EAEA2-45E9-564E-B840-515BF0DFBD6D}"/>
              </a:ext>
            </a:extLst>
          </p:cNvPr>
          <p:cNvSpPr>
            <a:spLocks noGrp="1"/>
          </p:cNvSpPr>
          <p:nvPr>
            <p:ph type="body" sz="half" idx="2"/>
          </p:nvPr>
        </p:nvSpPr>
        <p:spPr>
          <a:xfrm>
            <a:off x="839788" y="2057400"/>
            <a:ext cx="3683138" cy="3811588"/>
          </a:xfrm>
        </p:spPr>
        <p:txBody>
          <a:bodyPr>
            <a:normAutofit/>
          </a:bodyPr>
          <a:lstStyle/>
          <a:p>
            <a:r>
              <a:rPr lang="en-GB" sz="3600" dirty="0">
                <a:solidFill>
                  <a:srgbClr val="0070C0"/>
                </a:solidFill>
              </a:rPr>
              <a:t>Proximal channel</a:t>
            </a:r>
          </a:p>
          <a:p>
            <a:r>
              <a:rPr lang="en-GB" sz="3600" dirty="0"/>
              <a:t>Emphasis on flat pattern of visual field.</a:t>
            </a:r>
          </a:p>
        </p:txBody>
      </p:sp>
    </p:spTree>
    <p:extLst>
      <p:ext uri="{BB962C8B-B14F-4D97-AF65-F5344CB8AC3E}">
        <p14:creationId xmlns:p14="http://schemas.microsoft.com/office/powerpoint/2010/main" val="28991066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54DDEBDD-D8BD-41A6-8A0D-B00E3768B0F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flipH="1" flipV="1">
            <a:off x="0" y="0"/>
            <a:ext cx="12192000" cy="6858000"/>
          </a:xfrm>
          <a:prstGeom prst="rect">
            <a:avLst/>
          </a:prstGeom>
        </p:spPr>
      </p:pic>
      <p:pic>
        <p:nvPicPr>
          <p:cNvPr id="21" name="Picture Placeholder 20">
            <a:extLst>
              <a:ext uri="{FF2B5EF4-FFF2-40B4-BE49-F238E27FC236}">
                <a16:creationId xmlns:a16="http://schemas.microsoft.com/office/drawing/2014/main" id="{E6E6A492-599A-EC40-AFF4-D58814FDBB7A}"/>
              </a:ext>
            </a:extLst>
          </p:cNvPr>
          <p:cNvPicPr>
            <a:picLocks noGrp="1" noChangeAspect="1"/>
          </p:cNvPicPr>
          <p:nvPr>
            <p:ph type="pic" idx="1"/>
          </p:nvPr>
        </p:nvPicPr>
        <p:blipFill rotWithShape="1">
          <a:blip r:embed="rId4">
            <a:alphaModFix/>
          </a:blip>
          <a:srcRect t="11448" r="1" b="6235"/>
          <a:stretch/>
        </p:blipFill>
        <p:spPr>
          <a:xfrm>
            <a:off x="5338416" y="10"/>
            <a:ext cx="6853279" cy="6857990"/>
          </a:xfrm>
          <a:prstGeom prst="rect">
            <a:avLst/>
          </a:prstGeom>
        </p:spPr>
      </p:pic>
      <p:sp>
        <p:nvSpPr>
          <p:cNvPr id="2" name="Title 1">
            <a:extLst>
              <a:ext uri="{FF2B5EF4-FFF2-40B4-BE49-F238E27FC236}">
                <a16:creationId xmlns:a16="http://schemas.microsoft.com/office/drawing/2014/main" id="{D3ACD395-4D40-0147-A819-BE3EA3BC8FEB}"/>
              </a:ext>
            </a:extLst>
          </p:cNvPr>
          <p:cNvSpPr>
            <a:spLocks noGrp="1"/>
          </p:cNvSpPr>
          <p:nvPr>
            <p:ph type="title"/>
          </p:nvPr>
        </p:nvSpPr>
        <p:spPr>
          <a:xfrm>
            <a:off x="804998" y="798445"/>
            <a:ext cx="4803636" cy="1311664"/>
          </a:xfrm>
        </p:spPr>
        <p:txBody>
          <a:bodyPr vert="horz" lIns="91440" tIns="45720" rIns="91440" bIns="45720" rtlCol="0" anchor="ctr">
            <a:normAutofit/>
          </a:bodyPr>
          <a:lstStyle/>
          <a:p>
            <a:r>
              <a:rPr lang="en-US" sz="4400" i="1" dirty="0">
                <a:solidFill>
                  <a:srgbClr val="0070C0"/>
                </a:solidFill>
              </a:rPr>
              <a:t>Ecological 2</a:t>
            </a:r>
          </a:p>
        </p:txBody>
      </p:sp>
      <p:sp>
        <p:nvSpPr>
          <p:cNvPr id="4" name="Text Placeholder 3">
            <a:extLst>
              <a:ext uri="{FF2B5EF4-FFF2-40B4-BE49-F238E27FC236}">
                <a16:creationId xmlns:a16="http://schemas.microsoft.com/office/drawing/2014/main" id="{01FCDE2A-87EF-F54D-B39D-2E7DF135D3F8}"/>
              </a:ext>
            </a:extLst>
          </p:cNvPr>
          <p:cNvSpPr>
            <a:spLocks noGrp="1"/>
          </p:cNvSpPr>
          <p:nvPr>
            <p:ph type="body" sz="half" idx="2"/>
          </p:nvPr>
        </p:nvSpPr>
        <p:spPr>
          <a:xfrm>
            <a:off x="804997" y="2272143"/>
            <a:ext cx="4706803" cy="3788830"/>
          </a:xfrm>
        </p:spPr>
        <p:txBody>
          <a:bodyPr vert="horz" lIns="91440" tIns="45720" rIns="91440" bIns="45720" rtlCol="0" anchor="ctr">
            <a:noAutofit/>
          </a:bodyPr>
          <a:lstStyle/>
          <a:p>
            <a:r>
              <a:rPr lang="en-US" sz="4400" dirty="0">
                <a:solidFill>
                  <a:srgbClr val="000000"/>
                </a:solidFill>
              </a:rPr>
              <a:t>Gradation of Tone, Texture:</a:t>
            </a:r>
          </a:p>
          <a:p>
            <a:r>
              <a:rPr lang="en-US" sz="4400" dirty="0">
                <a:solidFill>
                  <a:srgbClr val="000000"/>
                </a:solidFill>
              </a:rPr>
              <a:t>Indications of Distance; Inclination of Surfaces</a:t>
            </a:r>
          </a:p>
        </p:txBody>
      </p:sp>
      <p:pic>
        <p:nvPicPr>
          <p:cNvPr id="10" name="Picture 9">
            <a:extLst>
              <a:ext uri="{FF2B5EF4-FFF2-40B4-BE49-F238E27FC236}">
                <a16:creationId xmlns:a16="http://schemas.microsoft.com/office/drawing/2014/main" id="{BFFAE37D-4A33-8149-B445-BB4CD57560E6}"/>
              </a:ext>
            </a:extLst>
          </p:cNvPr>
          <p:cNvPicPr>
            <a:picLocks noChangeAspect="1"/>
          </p:cNvPicPr>
          <p:nvPr/>
        </p:nvPicPr>
        <p:blipFill>
          <a:blip r:embed="rId5"/>
          <a:stretch>
            <a:fillRect/>
          </a:stretch>
        </p:blipFill>
        <p:spPr>
          <a:xfrm flipH="1">
            <a:off x="12191999" y="0"/>
            <a:ext cx="50799" cy="6858000"/>
          </a:xfrm>
          <a:prstGeom prst="rect">
            <a:avLst/>
          </a:prstGeom>
        </p:spPr>
      </p:pic>
    </p:spTree>
    <p:extLst>
      <p:ext uri="{BB962C8B-B14F-4D97-AF65-F5344CB8AC3E}">
        <p14:creationId xmlns:p14="http://schemas.microsoft.com/office/powerpoint/2010/main" val="5987013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FE7B10-65E9-B44B-A54D-853EA4A540D7}"/>
              </a:ext>
            </a:extLst>
          </p:cNvPr>
          <p:cNvSpPr>
            <a:spLocks noGrp="1"/>
          </p:cNvSpPr>
          <p:nvPr>
            <p:ph type="title"/>
          </p:nvPr>
        </p:nvSpPr>
        <p:spPr/>
        <p:txBody>
          <a:bodyPr/>
          <a:lstStyle/>
          <a:p>
            <a:endParaRPr lang="en-GB" dirty="0"/>
          </a:p>
        </p:txBody>
      </p:sp>
      <p:pic>
        <p:nvPicPr>
          <p:cNvPr id="6" name="Picture Placeholder 5" descr="A picture containing sitting, building, photo, table&#10;&#10;Description automatically generated">
            <a:extLst>
              <a:ext uri="{FF2B5EF4-FFF2-40B4-BE49-F238E27FC236}">
                <a16:creationId xmlns:a16="http://schemas.microsoft.com/office/drawing/2014/main" id="{3FAE1F8A-021B-7D4B-90E9-75ACD7EE8C55}"/>
              </a:ext>
            </a:extLst>
          </p:cNvPr>
          <p:cNvPicPr>
            <a:picLocks noGrp="1" noChangeAspect="1"/>
          </p:cNvPicPr>
          <p:nvPr>
            <p:ph type="pic" idx="1"/>
          </p:nvPr>
        </p:nvPicPr>
        <p:blipFill>
          <a:blip r:embed="rId3"/>
          <a:srcRect l="2508" r="2508"/>
          <a:stretch>
            <a:fillRect/>
          </a:stretch>
        </p:blipFill>
        <p:spPr>
          <a:xfrm>
            <a:off x="3955774" y="0"/>
            <a:ext cx="8236226" cy="6857999"/>
          </a:xfrm>
        </p:spPr>
      </p:pic>
      <p:sp>
        <p:nvSpPr>
          <p:cNvPr id="4" name="Text Placeholder 3">
            <a:extLst>
              <a:ext uri="{FF2B5EF4-FFF2-40B4-BE49-F238E27FC236}">
                <a16:creationId xmlns:a16="http://schemas.microsoft.com/office/drawing/2014/main" id="{374627A6-7212-D44C-B47B-B73FE657A413}"/>
              </a:ext>
            </a:extLst>
          </p:cNvPr>
          <p:cNvSpPr>
            <a:spLocks noGrp="1"/>
          </p:cNvSpPr>
          <p:nvPr>
            <p:ph type="body" sz="half" idx="2"/>
          </p:nvPr>
        </p:nvSpPr>
        <p:spPr/>
        <p:txBody>
          <a:bodyPr>
            <a:normAutofit/>
          </a:bodyPr>
          <a:lstStyle/>
          <a:p>
            <a:r>
              <a:rPr lang="en-GB" sz="4400" dirty="0"/>
              <a:t>Gradation of tone and texture</a:t>
            </a:r>
          </a:p>
        </p:txBody>
      </p:sp>
    </p:spTree>
    <p:extLst>
      <p:ext uri="{BB962C8B-B14F-4D97-AF65-F5344CB8AC3E}">
        <p14:creationId xmlns:p14="http://schemas.microsoft.com/office/powerpoint/2010/main" val="7754794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AF6BF0-06EB-0B44-92AE-91A22DBB3C93}"/>
              </a:ext>
            </a:extLst>
          </p:cNvPr>
          <p:cNvSpPr>
            <a:spLocks noGrp="1"/>
          </p:cNvSpPr>
          <p:nvPr>
            <p:ph type="title"/>
          </p:nvPr>
        </p:nvSpPr>
        <p:spPr/>
        <p:txBody>
          <a:bodyPr/>
          <a:lstStyle/>
          <a:p>
            <a:endParaRPr lang="en-GB" dirty="0"/>
          </a:p>
        </p:txBody>
      </p:sp>
      <p:pic>
        <p:nvPicPr>
          <p:cNvPr id="6" name="Picture Placeholder 5" descr="A close up of a tiled wall&#10;&#10;Description automatically generated">
            <a:extLst>
              <a:ext uri="{FF2B5EF4-FFF2-40B4-BE49-F238E27FC236}">
                <a16:creationId xmlns:a16="http://schemas.microsoft.com/office/drawing/2014/main" id="{EC6E8E88-F908-8947-AF5D-FBC53857ECC7}"/>
              </a:ext>
            </a:extLst>
          </p:cNvPr>
          <p:cNvPicPr>
            <a:picLocks noGrp="1" noChangeAspect="1"/>
          </p:cNvPicPr>
          <p:nvPr>
            <p:ph type="pic" idx="1"/>
          </p:nvPr>
        </p:nvPicPr>
        <p:blipFill>
          <a:blip r:embed="rId3"/>
          <a:srcRect l="446" r="446"/>
          <a:stretch>
            <a:fillRect/>
          </a:stretch>
        </p:blipFill>
        <p:spPr>
          <a:xfrm>
            <a:off x="4353339" y="0"/>
            <a:ext cx="7838661" cy="6858000"/>
          </a:xfrm>
        </p:spPr>
      </p:pic>
      <p:sp>
        <p:nvSpPr>
          <p:cNvPr id="4" name="Text Placeholder 3">
            <a:extLst>
              <a:ext uri="{FF2B5EF4-FFF2-40B4-BE49-F238E27FC236}">
                <a16:creationId xmlns:a16="http://schemas.microsoft.com/office/drawing/2014/main" id="{4854FB39-8BA0-E84C-9E16-0CDD5F2504D6}"/>
              </a:ext>
            </a:extLst>
          </p:cNvPr>
          <p:cNvSpPr>
            <a:spLocks noGrp="1"/>
          </p:cNvSpPr>
          <p:nvPr>
            <p:ph type="body" sz="half" idx="2"/>
          </p:nvPr>
        </p:nvSpPr>
        <p:spPr/>
        <p:txBody>
          <a:bodyPr>
            <a:normAutofit/>
          </a:bodyPr>
          <a:lstStyle/>
          <a:p>
            <a:r>
              <a:rPr lang="en-GB" sz="4400" dirty="0"/>
              <a:t>Gradation of tone/texture:</a:t>
            </a:r>
          </a:p>
          <a:p>
            <a:r>
              <a:rPr lang="en-GB" sz="4400" dirty="0"/>
              <a:t>Inclination of surfaces</a:t>
            </a:r>
          </a:p>
        </p:txBody>
      </p:sp>
    </p:spTree>
    <p:extLst>
      <p:ext uri="{BB962C8B-B14F-4D97-AF65-F5344CB8AC3E}">
        <p14:creationId xmlns:p14="http://schemas.microsoft.com/office/powerpoint/2010/main" val="1294230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809251-F85F-E84C-94B8-69A0D353D24B}"/>
              </a:ext>
            </a:extLst>
          </p:cNvPr>
          <p:cNvSpPr>
            <a:spLocks noGrp="1"/>
          </p:cNvSpPr>
          <p:nvPr>
            <p:ph type="title"/>
          </p:nvPr>
        </p:nvSpPr>
        <p:spPr/>
        <p:txBody>
          <a:bodyPr vert="horz" lIns="91440" tIns="45720" rIns="91440" bIns="45720" rtlCol="0" anchor="ctr">
            <a:normAutofit/>
          </a:bodyPr>
          <a:lstStyle/>
          <a:p>
            <a:r>
              <a:rPr lang="en-US" sz="4400" i="1" dirty="0">
                <a:solidFill>
                  <a:srgbClr val="0070C0"/>
                </a:solidFill>
              </a:rPr>
              <a:t>Ecological 3</a:t>
            </a:r>
          </a:p>
        </p:txBody>
      </p:sp>
      <p:pic>
        <p:nvPicPr>
          <p:cNvPr id="29" name="Content Placeholder 28">
            <a:extLst>
              <a:ext uri="{FF2B5EF4-FFF2-40B4-BE49-F238E27FC236}">
                <a16:creationId xmlns:a16="http://schemas.microsoft.com/office/drawing/2014/main" id="{DC1F1C5B-C3F4-0E43-AA9D-714BA44A9221}"/>
              </a:ext>
            </a:extLst>
          </p:cNvPr>
          <p:cNvPicPr>
            <a:picLocks noGrp="1" noChangeAspect="1"/>
          </p:cNvPicPr>
          <p:nvPr>
            <p:ph idx="1"/>
          </p:nvPr>
        </p:nvPicPr>
        <p:blipFill>
          <a:blip r:embed="rId3"/>
          <a:stretch>
            <a:fillRect/>
          </a:stretch>
        </p:blipFill>
        <p:spPr>
          <a:xfrm>
            <a:off x="4234072" y="0"/>
            <a:ext cx="7957928" cy="6857999"/>
          </a:xfrm>
        </p:spPr>
      </p:pic>
      <p:sp>
        <p:nvSpPr>
          <p:cNvPr id="4" name="Text Placeholder 3">
            <a:extLst>
              <a:ext uri="{FF2B5EF4-FFF2-40B4-BE49-F238E27FC236}">
                <a16:creationId xmlns:a16="http://schemas.microsoft.com/office/drawing/2014/main" id="{0E5FD8D6-2568-9C44-9871-6C5B79081C17}"/>
              </a:ext>
            </a:extLst>
          </p:cNvPr>
          <p:cNvSpPr>
            <a:spLocks noGrp="1"/>
          </p:cNvSpPr>
          <p:nvPr>
            <p:ph type="body" sz="half" idx="2"/>
          </p:nvPr>
        </p:nvSpPr>
        <p:spPr>
          <a:xfrm>
            <a:off x="839789" y="2057400"/>
            <a:ext cx="3394282" cy="3811588"/>
          </a:xfrm>
        </p:spPr>
        <p:txBody>
          <a:bodyPr vert="horz" lIns="91440" tIns="45720" rIns="91440" bIns="45720" rtlCol="0" anchor="ctr">
            <a:noAutofit/>
          </a:bodyPr>
          <a:lstStyle/>
          <a:p>
            <a:r>
              <a:rPr lang="en-US" sz="4400" dirty="0">
                <a:solidFill>
                  <a:srgbClr val="000000"/>
                </a:solidFill>
              </a:rPr>
              <a:t>Cross-cultural systems of geometrical projection:</a:t>
            </a:r>
          </a:p>
          <a:p>
            <a:r>
              <a:rPr lang="en-US" sz="4400" dirty="0">
                <a:solidFill>
                  <a:srgbClr val="000000"/>
                </a:solidFill>
              </a:rPr>
              <a:t>Relations between viewer and objects</a:t>
            </a:r>
          </a:p>
        </p:txBody>
      </p:sp>
    </p:spTree>
    <p:extLst>
      <p:ext uri="{BB962C8B-B14F-4D97-AF65-F5344CB8AC3E}">
        <p14:creationId xmlns:p14="http://schemas.microsoft.com/office/powerpoint/2010/main" val="26585418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149E606-AC05-D34F-AF54-867D603D0FB3}"/>
              </a:ext>
            </a:extLst>
          </p:cNvPr>
          <p:cNvSpPr txBox="1"/>
          <p:nvPr/>
        </p:nvSpPr>
        <p:spPr>
          <a:xfrm>
            <a:off x="1044519" y="375207"/>
            <a:ext cx="14627543" cy="5016758"/>
          </a:xfrm>
          <a:prstGeom prst="rect">
            <a:avLst/>
          </a:prstGeom>
          <a:noFill/>
        </p:spPr>
        <p:txBody>
          <a:bodyPr wrap="square" rtlCol="0">
            <a:spAutoFit/>
          </a:bodyPr>
          <a:lstStyle/>
          <a:p>
            <a:r>
              <a:rPr lang="en-GB" sz="5400" i="1" dirty="0" err="1">
                <a:solidFill>
                  <a:srgbClr val="FF0000"/>
                </a:solidFill>
              </a:rPr>
              <a:t>Egological</a:t>
            </a:r>
            <a:r>
              <a:rPr lang="en-GB" sz="5400" dirty="0"/>
              <a:t> meets </a:t>
            </a:r>
            <a:r>
              <a:rPr lang="en-GB" sz="5400" i="1" dirty="0">
                <a:solidFill>
                  <a:srgbClr val="0070C0"/>
                </a:solidFill>
              </a:rPr>
              <a:t>Ecological </a:t>
            </a:r>
          </a:p>
          <a:p>
            <a:r>
              <a:rPr lang="en-GB" sz="5400" dirty="0">
                <a:solidFill>
                  <a:srgbClr val="0070C0"/>
                </a:solidFill>
              </a:rPr>
              <a:t>through geometrical projections:</a:t>
            </a:r>
          </a:p>
          <a:p>
            <a:endParaRPr lang="en-GB" sz="3200" i="1" dirty="0"/>
          </a:p>
          <a:p>
            <a:endParaRPr lang="en-GB" sz="3200" i="1" dirty="0"/>
          </a:p>
          <a:p>
            <a:endParaRPr lang="en-GB" sz="3200" i="1" dirty="0"/>
          </a:p>
          <a:p>
            <a:endParaRPr lang="en-GB" sz="3200" i="1" dirty="0"/>
          </a:p>
          <a:p>
            <a:r>
              <a:rPr lang="en-GB" sz="4800" i="1" dirty="0"/>
              <a:t> </a:t>
            </a:r>
          </a:p>
          <a:p>
            <a:endParaRPr lang="en-GB" sz="3600" dirty="0"/>
          </a:p>
        </p:txBody>
      </p:sp>
      <p:sp>
        <p:nvSpPr>
          <p:cNvPr id="3" name="Rectangle 2">
            <a:extLst>
              <a:ext uri="{FF2B5EF4-FFF2-40B4-BE49-F238E27FC236}">
                <a16:creationId xmlns:a16="http://schemas.microsoft.com/office/drawing/2014/main" id="{B81ABD4D-0478-B444-A3D1-AA0A7BE8505D}"/>
              </a:ext>
            </a:extLst>
          </p:cNvPr>
          <p:cNvSpPr/>
          <p:nvPr/>
        </p:nvSpPr>
        <p:spPr>
          <a:xfrm>
            <a:off x="842211" y="1997242"/>
            <a:ext cx="9332099" cy="3970318"/>
          </a:xfrm>
          <a:prstGeom prst="rect">
            <a:avLst/>
          </a:prstGeom>
        </p:spPr>
        <p:txBody>
          <a:bodyPr wrap="square">
            <a:spAutoFit/>
          </a:bodyPr>
          <a:lstStyle/>
          <a:p>
            <a:pPr marL="215900" marR="215900"/>
            <a:r>
              <a:rPr lang="en-GB" sz="3600" dirty="0">
                <a:latin typeface="Times New Roman" panose="02020603050405020304" pitchFamily="18" charset="0"/>
                <a:ea typeface="Calibri" panose="020F0502020204030204" pitchFamily="34" charset="0"/>
                <a:cs typeface="Times New Roman" panose="02020603050405020304" pitchFamily="18" charset="0"/>
              </a:rPr>
              <a:t>… perceiving the environment includes the ego as part of the total process. In order to localize any object, there must be a point of reference. An impression of ‘there’ implies an impression of ‘here’, and neither could exist without the other. (J.J. Gibson 1950 </a:t>
            </a:r>
            <a:r>
              <a:rPr lang="en-GB" sz="3600" i="1" dirty="0">
                <a:latin typeface="Times New Roman" panose="02020603050405020304" pitchFamily="18" charset="0"/>
                <a:ea typeface="Calibri" panose="020F0502020204030204" pitchFamily="34" charset="0"/>
                <a:cs typeface="Times New Roman" panose="02020603050405020304" pitchFamily="18" charset="0"/>
              </a:rPr>
              <a:t>The Perception of the Visual World. </a:t>
            </a:r>
            <a:r>
              <a:rPr lang="en-GB" sz="3600" dirty="0">
                <a:latin typeface="Times New Roman" panose="02020603050405020304" pitchFamily="18" charset="0"/>
                <a:ea typeface="Calibri" panose="020F0502020204030204" pitchFamily="34" charset="0"/>
                <a:cs typeface="Times New Roman" panose="02020603050405020304" pitchFamily="18" charset="0"/>
              </a:rPr>
              <a:t>Boston: Houghton Mifflin p226)</a:t>
            </a:r>
            <a:endParaRPr lang="en-GB" sz="36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805702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8C3A0E-1F3B-1E43-9748-DBB681B823D8}"/>
              </a:ext>
            </a:extLst>
          </p:cNvPr>
          <p:cNvSpPr>
            <a:spLocks noGrp="1"/>
          </p:cNvSpPr>
          <p:nvPr>
            <p:ph type="title"/>
          </p:nvPr>
        </p:nvSpPr>
        <p:spPr/>
        <p:txBody>
          <a:bodyPr/>
          <a:lstStyle/>
          <a:p>
            <a:endParaRPr lang="en-GB" dirty="0"/>
          </a:p>
        </p:txBody>
      </p:sp>
      <p:pic>
        <p:nvPicPr>
          <p:cNvPr id="6" name="Picture Placeholder 5" descr="A close up of a box&#10;&#10;Description automatically generated">
            <a:extLst>
              <a:ext uri="{FF2B5EF4-FFF2-40B4-BE49-F238E27FC236}">
                <a16:creationId xmlns:a16="http://schemas.microsoft.com/office/drawing/2014/main" id="{43E42795-F0F0-2647-9A75-8B1B2C238CD9}"/>
              </a:ext>
            </a:extLst>
          </p:cNvPr>
          <p:cNvPicPr>
            <a:picLocks noGrp="1" noChangeAspect="1"/>
          </p:cNvPicPr>
          <p:nvPr>
            <p:ph type="pic" idx="1"/>
          </p:nvPr>
        </p:nvPicPr>
        <p:blipFill>
          <a:blip r:embed="rId3"/>
          <a:srcRect t="8319" b="8319"/>
          <a:stretch>
            <a:fillRect/>
          </a:stretch>
        </p:blipFill>
        <p:spPr>
          <a:xfrm>
            <a:off x="3955774" y="0"/>
            <a:ext cx="8236226" cy="6857999"/>
          </a:xfrm>
        </p:spPr>
      </p:pic>
      <p:sp>
        <p:nvSpPr>
          <p:cNvPr id="4" name="Text Placeholder 3">
            <a:extLst>
              <a:ext uri="{FF2B5EF4-FFF2-40B4-BE49-F238E27FC236}">
                <a16:creationId xmlns:a16="http://schemas.microsoft.com/office/drawing/2014/main" id="{354E8415-B6DA-364A-BFD2-5C79B495982D}"/>
              </a:ext>
            </a:extLst>
          </p:cNvPr>
          <p:cNvSpPr>
            <a:spLocks noGrp="1"/>
          </p:cNvSpPr>
          <p:nvPr>
            <p:ph type="body" sz="half" idx="2"/>
          </p:nvPr>
        </p:nvSpPr>
        <p:spPr>
          <a:xfrm>
            <a:off x="457201" y="2057400"/>
            <a:ext cx="4134678" cy="3811588"/>
          </a:xfrm>
        </p:spPr>
        <p:txBody>
          <a:bodyPr>
            <a:normAutofit fontScale="85000" lnSpcReduction="10000"/>
          </a:bodyPr>
          <a:lstStyle/>
          <a:p>
            <a:r>
              <a:rPr lang="en-GB" sz="4400" dirty="0">
                <a:cs typeface="Times New Roman" panose="02020603050405020304" pitchFamily="18" charset="0"/>
              </a:rPr>
              <a:t>Orthographic</a:t>
            </a:r>
          </a:p>
          <a:p>
            <a:r>
              <a:rPr lang="en-GB" sz="4400" dirty="0">
                <a:cs typeface="Times New Roman" panose="02020603050405020304" pitchFamily="18" charset="0"/>
              </a:rPr>
              <a:t>Projection</a:t>
            </a:r>
          </a:p>
          <a:p>
            <a:endParaRPr lang="en-GB" sz="4400" dirty="0">
              <a:cs typeface="Times New Roman" panose="02020603050405020304" pitchFamily="18" charset="0"/>
            </a:endParaRPr>
          </a:p>
          <a:p>
            <a:r>
              <a:rPr lang="en-GB" sz="3600" dirty="0">
                <a:cs typeface="Times New Roman" panose="02020603050405020304" pitchFamily="18" charset="0"/>
              </a:rPr>
              <a:t>Egyptian 1350BC</a:t>
            </a:r>
          </a:p>
          <a:p>
            <a:r>
              <a:rPr lang="en-GB" sz="3600" i="1" dirty="0">
                <a:cs typeface="Times New Roman" panose="02020603050405020304" pitchFamily="18" charset="0"/>
              </a:rPr>
              <a:t>Tomb of </a:t>
            </a:r>
            <a:r>
              <a:rPr lang="en-GB" sz="3600" i="1" dirty="0" err="1">
                <a:cs typeface="Times New Roman" panose="02020603050405020304" pitchFamily="18" charset="0"/>
              </a:rPr>
              <a:t>Nebamun</a:t>
            </a:r>
            <a:r>
              <a:rPr lang="en-GB" sz="3600" i="1" dirty="0">
                <a:cs typeface="Times New Roman" panose="02020603050405020304" pitchFamily="18" charset="0"/>
              </a:rPr>
              <a:t> </a:t>
            </a:r>
          </a:p>
          <a:p>
            <a:r>
              <a:rPr lang="en-GB" sz="3600" dirty="0">
                <a:cs typeface="Times New Roman" panose="02020603050405020304" pitchFamily="18" charset="0"/>
              </a:rPr>
              <a:t>Wall painting, fragment</a:t>
            </a:r>
          </a:p>
          <a:p>
            <a:r>
              <a:rPr lang="en-GB" sz="3600" dirty="0">
                <a:cs typeface="Times New Roman" panose="02020603050405020304" pitchFamily="18" charset="0"/>
              </a:rPr>
              <a:t>British Museum</a:t>
            </a:r>
          </a:p>
        </p:txBody>
      </p:sp>
    </p:spTree>
    <p:extLst>
      <p:ext uri="{BB962C8B-B14F-4D97-AF65-F5344CB8AC3E}">
        <p14:creationId xmlns:p14="http://schemas.microsoft.com/office/powerpoint/2010/main" val="2407004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E65ABA9C-60A2-E64C-A6CF-D20A748D8B23}"/>
              </a:ext>
            </a:extLst>
          </p:cNvPr>
          <p:cNvSpPr>
            <a:spLocks noGrp="1"/>
          </p:cNvSpPr>
          <p:nvPr>
            <p:ph type="title"/>
          </p:nvPr>
        </p:nvSpPr>
        <p:spPr/>
        <p:txBody>
          <a:bodyPr>
            <a:normAutofit fontScale="90000"/>
          </a:bodyPr>
          <a:lstStyle/>
          <a:p>
            <a:r>
              <a:rPr lang="en-GB" sz="5400" b="1" i="1" dirty="0" err="1">
                <a:solidFill>
                  <a:srgbClr val="FF0000"/>
                </a:solidFill>
              </a:rPr>
              <a:t>Egological</a:t>
            </a:r>
            <a:r>
              <a:rPr lang="en-GB" sz="5400" b="1" i="1" dirty="0">
                <a:solidFill>
                  <a:srgbClr val="FF0000"/>
                </a:solidFill>
              </a:rPr>
              <a:t>:                  </a:t>
            </a:r>
            <a:r>
              <a:rPr lang="en-GB" sz="5400" b="1" i="1" dirty="0">
                <a:solidFill>
                  <a:srgbClr val="0070C0"/>
                </a:solidFill>
              </a:rPr>
              <a:t>Ecological:</a:t>
            </a:r>
            <a:br>
              <a:rPr lang="en-GB" sz="5400" b="1" i="1" dirty="0">
                <a:solidFill>
                  <a:srgbClr val="FF0000"/>
                </a:solidFill>
              </a:rPr>
            </a:br>
            <a:r>
              <a:rPr lang="en-GB" sz="5400" b="1" i="1" dirty="0">
                <a:solidFill>
                  <a:srgbClr val="FF0000"/>
                </a:solidFill>
              </a:rPr>
              <a:t>Anti-Naturalism          </a:t>
            </a:r>
            <a:r>
              <a:rPr lang="en-GB" sz="5400" b="1" i="1" dirty="0">
                <a:solidFill>
                  <a:srgbClr val="0070C0"/>
                </a:solidFill>
              </a:rPr>
              <a:t>Naturalistic Realism</a:t>
            </a:r>
          </a:p>
        </p:txBody>
      </p:sp>
      <p:sp>
        <p:nvSpPr>
          <p:cNvPr id="5" name="Content Placeholder 4">
            <a:extLst>
              <a:ext uri="{FF2B5EF4-FFF2-40B4-BE49-F238E27FC236}">
                <a16:creationId xmlns:a16="http://schemas.microsoft.com/office/drawing/2014/main" id="{50954EF8-8F8D-CA46-858E-E6FAEAB3C564}"/>
              </a:ext>
            </a:extLst>
          </p:cNvPr>
          <p:cNvSpPr>
            <a:spLocks noGrp="1"/>
          </p:cNvSpPr>
          <p:nvPr>
            <p:ph sz="half" idx="1"/>
          </p:nvPr>
        </p:nvSpPr>
        <p:spPr/>
        <p:txBody>
          <a:bodyPr>
            <a:normAutofit fontScale="92500"/>
          </a:bodyPr>
          <a:lstStyle/>
          <a:p>
            <a:r>
              <a:rPr lang="en-GB" sz="4400" dirty="0">
                <a:latin typeface="Times New Roman" panose="02020603050405020304" pitchFamily="18" charset="0"/>
                <a:cs typeface="Times New Roman" panose="02020603050405020304" pitchFamily="18" charset="0"/>
              </a:rPr>
              <a:t>Edmund Husserl’s </a:t>
            </a:r>
            <a:r>
              <a:rPr lang="en-GB" sz="4400" i="1" dirty="0">
                <a:latin typeface="Times New Roman" panose="02020603050405020304" pitchFamily="18" charset="0"/>
                <a:cs typeface="Times New Roman" panose="02020603050405020304" pitchFamily="18" charset="0"/>
              </a:rPr>
              <a:t>‘</a:t>
            </a:r>
            <a:r>
              <a:rPr lang="en-GB" sz="4400" i="1" dirty="0" err="1">
                <a:latin typeface="Times New Roman" panose="02020603050405020304" pitchFamily="18" charset="0"/>
                <a:cs typeface="Times New Roman" panose="02020603050405020304" pitchFamily="18" charset="0"/>
              </a:rPr>
              <a:t>Egological</a:t>
            </a:r>
            <a:r>
              <a:rPr lang="en-GB" sz="4400" i="1" dirty="0">
                <a:latin typeface="Times New Roman" panose="02020603050405020304" pitchFamily="18" charset="0"/>
                <a:cs typeface="Times New Roman" panose="02020603050405020304" pitchFamily="18" charset="0"/>
              </a:rPr>
              <a:t>’ </a:t>
            </a:r>
            <a:r>
              <a:rPr lang="en-GB" sz="4400" dirty="0">
                <a:latin typeface="Times New Roman" panose="02020603050405020304" pitchFamily="18" charset="0"/>
                <a:cs typeface="Times New Roman" panose="02020603050405020304" pitchFamily="18" charset="0"/>
              </a:rPr>
              <a:t>approach studies the structures of consciousness subjectively: objects as they appear through our sensations.</a:t>
            </a:r>
          </a:p>
        </p:txBody>
      </p:sp>
      <p:sp>
        <p:nvSpPr>
          <p:cNvPr id="2" name="Content Placeholder 1">
            <a:extLst>
              <a:ext uri="{FF2B5EF4-FFF2-40B4-BE49-F238E27FC236}">
                <a16:creationId xmlns:a16="http://schemas.microsoft.com/office/drawing/2014/main" id="{A03C10D6-18B5-8E4E-A377-976193DBF2AC}"/>
              </a:ext>
            </a:extLst>
          </p:cNvPr>
          <p:cNvSpPr>
            <a:spLocks noGrp="1"/>
          </p:cNvSpPr>
          <p:nvPr>
            <p:ph sz="half" idx="2"/>
          </p:nvPr>
        </p:nvSpPr>
        <p:spPr/>
        <p:txBody>
          <a:bodyPr>
            <a:noAutofit/>
          </a:bodyPr>
          <a:lstStyle/>
          <a:p>
            <a:r>
              <a:rPr lang="en-GB" sz="4000" dirty="0">
                <a:latin typeface="Times New Roman" panose="02020603050405020304" pitchFamily="18" charset="0"/>
                <a:cs typeface="Times New Roman" panose="02020603050405020304" pitchFamily="18" charset="0"/>
              </a:rPr>
              <a:t>James J. Gibson’s ‘Ecological’ explanation of visual perception is direct: based on our natural evolution to pick up visual information not mediated by sensations or sense-data.</a:t>
            </a:r>
          </a:p>
        </p:txBody>
      </p:sp>
    </p:spTree>
    <p:extLst>
      <p:ext uri="{BB962C8B-B14F-4D97-AF65-F5344CB8AC3E}">
        <p14:creationId xmlns:p14="http://schemas.microsoft.com/office/powerpoint/2010/main" val="16814527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97492037-6D6C-8B44-89DF-A7840B6383F0}"/>
              </a:ext>
            </a:extLst>
          </p:cNvPr>
          <p:cNvSpPr>
            <a:spLocks noGrp="1"/>
          </p:cNvSpPr>
          <p:nvPr>
            <p:ph type="title"/>
          </p:nvPr>
        </p:nvSpPr>
        <p:spPr/>
        <p:txBody>
          <a:bodyPr/>
          <a:lstStyle/>
          <a:p>
            <a:endParaRPr lang="en-GB"/>
          </a:p>
        </p:txBody>
      </p:sp>
      <p:pic>
        <p:nvPicPr>
          <p:cNvPr id="6" name="Picture Placeholder 5" descr="A picture containing photo, covered, many, filled&#10;&#10;Description automatically generated">
            <a:extLst>
              <a:ext uri="{FF2B5EF4-FFF2-40B4-BE49-F238E27FC236}">
                <a16:creationId xmlns:a16="http://schemas.microsoft.com/office/drawing/2014/main" id="{FC9A68AB-95CD-AA40-86AA-8E2CFA04C0C1}"/>
              </a:ext>
            </a:extLst>
          </p:cNvPr>
          <p:cNvPicPr>
            <a:picLocks noGrp="1" noChangeAspect="1"/>
          </p:cNvPicPr>
          <p:nvPr>
            <p:ph idx="1"/>
          </p:nvPr>
        </p:nvPicPr>
        <p:blipFill rotWithShape="1">
          <a:blip r:embed="rId3"/>
          <a:stretch/>
        </p:blipFill>
        <p:spPr>
          <a:xfrm>
            <a:off x="6939194" y="0"/>
            <a:ext cx="5252805" cy="6857999"/>
          </a:xfrm>
          <a:prstGeom prst="rect">
            <a:avLst/>
          </a:prstGeom>
        </p:spPr>
      </p:pic>
      <p:sp>
        <p:nvSpPr>
          <p:cNvPr id="4" name="Text Placeholder 3">
            <a:extLst>
              <a:ext uri="{FF2B5EF4-FFF2-40B4-BE49-F238E27FC236}">
                <a16:creationId xmlns:a16="http://schemas.microsoft.com/office/drawing/2014/main" id="{5A659C9C-3BED-0343-AA30-11D8E4B8C5AF}"/>
              </a:ext>
            </a:extLst>
          </p:cNvPr>
          <p:cNvSpPr>
            <a:spLocks noGrp="1"/>
          </p:cNvSpPr>
          <p:nvPr>
            <p:ph type="body" sz="half" idx="2"/>
          </p:nvPr>
        </p:nvSpPr>
        <p:spPr>
          <a:xfrm>
            <a:off x="839788" y="2057400"/>
            <a:ext cx="5580890" cy="3811588"/>
          </a:xfrm>
        </p:spPr>
        <p:txBody>
          <a:bodyPr vert="horz" lIns="91440" tIns="45720" rIns="91440" bIns="45720" rtlCol="0">
            <a:normAutofit/>
          </a:bodyPr>
          <a:lstStyle/>
          <a:p>
            <a:pPr indent="-228600">
              <a:buFont typeface="Arial" panose="020B0604020202020204" pitchFamily="34" charset="0"/>
              <a:buChar char="•"/>
            </a:pPr>
            <a:r>
              <a:rPr lang="en-US" sz="3600" dirty="0"/>
              <a:t>Oblique projection</a:t>
            </a:r>
          </a:p>
          <a:p>
            <a:pPr indent="-228600">
              <a:buFont typeface="Arial" panose="020B0604020202020204" pitchFamily="34" charset="0"/>
              <a:buChar char="•"/>
            </a:pPr>
            <a:r>
              <a:rPr lang="en-US" sz="3200" dirty="0" err="1"/>
              <a:t>Nizami</a:t>
            </a:r>
            <a:r>
              <a:rPr lang="en-US" sz="3200" dirty="0"/>
              <a:t> (Afghanistan) c1430 </a:t>
            </a:r>
            <a:r>
              <a:rPr lang="en-US" sz="3200" i="1" dirty="0"/>
              <a:t>The Eavesdropper. </a:t>
            </a:r>
            <a:r>
              <a:rPr lang="en-US" sz="3200" dirty="0"/>
              <a:t>Ink and gold on paper. 28x18cms. </a:t>
            </a:r>
            <a:r>
              <a:rPr lang="en-US" sz="3200" dirty="0" err="1"/>
              <a:t>MetMuseum</a:t>
            </a:r>
            <a:r>
              <a:rPr lang="en-US" sz="3200" dirty="0"/>
              <a:t> NYC.</a:t>
            </a:r>
          </a:p>
          <a:p>
            <a:pPr indent="-228600">
              <a:buFont typeface="Arial" panose="020B0604020202020204" pitchFamily="34" charset="0"/>
              <a:buChar char="•"/>
            </a:pPr>
            <a:endParaRPr lang="en-US" sz="2200" dirty="0"/>
          </a:p>
        </p:txBody>
      </p:sp>
      <p:graphicFrame>
        <p:nvGraphicFramePr>
          <p:cNvPr id="9" name="Object 8">
            <a:extLst>
              <a:ext uri="{FF2B5EF4-FFF2-40B4-BE49-F238E27FC236}">
                <a16:creationId xmlns:a16="http://schemas.microsoft.com/office/drawing/2014/main" id="{A689EE0C-E420-4D43-BC75-F6472F7C957E}"/>
              </a:ext>
            </a:extLst>
          </p:cNvPr>
          <p:cNvGraphicFramePr>
            <a:graphicFrameLocks noChangeAspect="1"/>
          </p:cNvGraphicFramePr>
          <p:nvPr>
            <p:extLst>
              <p:ext uri="{D42A27DB-BD31-4B8C-83A1-F6EECF244321}">
                <p14:modId xmlns:p14="http://schemas.microsoft.com/office/powerpoint/2010/main" val="3381848708"/>
              </p:ext>
            </p:extLst>
          </p:nvPr>
        </p:nvGraphicFramePr>
        <p:xfrm>
          <a:off x="1524000" y="3332163"/>
          <a:ext cx="9144000" cy="190500"/>
        </p:xfrm>
        <a:graphic>
          <a:graphicData uri="http://schemas.openxmlformats.org/presentationml/2006/ole">
            <mc:AlternateContent xmlns:mc="http://schemas.openxmlformats.org/markup-compatibility/2006">
              <mc:Choice xmlns:v="urn:schemas-microsoft-com:vml" Requires="v">
                <p:oleObj spid="_x0000_s1036" name="Document" r:id="rId4" imgW="9144000" imgH="190500" progId="Word.Document.12">
                  <p:embed/>
                </p:oleObj>
              </mc:Choice>
              <mc:Fallback>
                <p:oleObj name="Document" r:id="rId4" imgW="9144000" imgH="190500" progId="Word.Document.12">
                  <p:embed/>
                  <p:pic>
                    <p:nvPicPr>
                      <p:cNvPr id="0" name=""/>
                      <p:cNvPicPr/>
                      <p:nvPr/>
                    </p:nvPicPr>
                    <p:blipFill>
                      <a:blip r:embed="rId5"/>
                      <a:stretch>
                        <a:fillRect/>
                      </a:stretch>
                    </p:blipFill>
                    <p:spPr>
                      <a:xfrm>
                        <a:off x="1524000" y="3332163"/>
                        <a:ext cx="9144000" cy="190500"/>
                      </a:xfrm>
                      <a:prstGeom prst="rect">
                        <a:avLst/>
                      </a:prstGeom>
                    </p:spPr>
                  </p:pic>
                </p:oleObj>
              </mc:Fallback>
            </mc:AlternateContent>
          </a:graphicData>
        </a:graphic>
      </p:graphicFrame>
    </p:spTree>
    <p:extLst>
      <p:ext uri="{BB962C8B-B14F-4D97-AF65-F5344CB8AC3E}">
        <p14:creationId xmlns:p14="http://schemas.microsoft.com/office/powerpoint/2010/main" val="34721448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409299-7C19-B041-8603-566371BEF2F8}"/>
              </a:ext>
            </a:extLst>
          </p:cNvPr>
          <p:cNvSpPr>
            <a:spLocks noGrp="1"/>
          </p:cNvSpPr>
          <p:nvPr>
            <p:ph type="title"/>
          </p:nvPr>
        </p:nvSpPr>
        <p:spPr/>
        <p:txBody>
          <a:bodyPr/>
          <a:lstStyle/>
          <a:p>
            <a:endParaRPr lang="en-GB"/>
          </a:p>
        </p:txBody>
      </p:sp>
      <p:pic>
        <p:nvPicPr>
          <p:cNvPr id="6" name="Picture Placeholder 5" descr="A picture containing indoor, cat, sitting, photo&#10;&#10;Description automatically generated">
            <a:extLst>
              <a:ext uri="{FF2B5EF4-FFF2-40B4-BE49-F238E27FC236}">
                <a16:creationId xmlns:a16="http://schemas.microsoft.com/office/drawing/2014/main" id="{BA8529ED-8923-2D41-93E8-1C72A2C62EE7}"/>
              </a:ext>
            </a:extLst>
          </p:cNvPr>
          <p:cNvPicPr>
            <a:picLocks noGrp="1" noChangeAspect="1"/>
          </p:cNvPicPr>
          <p:nvPr>
            <p:ph type="pic" idx="1"/>
          </p:nvPr>
        </p:nvPicPr>
        <p:blipFill>
          <a:blip r:embed="rId2"/>
          <a:srcRect t="17459" b="17459"/>
          <a:stretch>
            <a:fillRect/>
          </a:stretch>
        </p:blipFill>
        <p:spPr>
          <a:xfrm>
            <a:off x="5183188" y="0"/>
            <a:ext cx="7008812" cy="6857999"/>
          </a:xfrm>
        </p:spPr>
      </p:pic>
      <p:sp>
        <p:nvSpPr>
          <p:cNvPr id="4" name="Text Placeholder 3">
            <a:extLst>
              <a:ext uri="{FF2B5EF4-FFF2-40B4-BE49-F238E27FC236}">
                <a16:creationId xmlns:a16="http://schemas.microsoft.com/office/drawing/2014/main" id="{CAAA8958-BCF2-1B49-8D8B-BF90A735097E}"/>
              </a:ext>
            </a:extLst>
          </p:cNvPr>
          <p:cNvSpPr>
            <a:spLocks noGrp="1"/>
          </p:cNvSpPr>
          <p:nvPr>
            <p:ph type="body" sz="half" idx="2"/>
          </p:nvPr>
        </p:nvSpPr>
        <p:spPr/>
        <p:txBody>
          <a:bodyPr>
            <a:normAutofit/>
          </a:bodyPr>
          <a:lstStyle/>
          <a:p>
            <a:r>
              <a:rPr lang="en-GB" sz="3600" dirty="0"/>
              <a:t>Perspective projection</a:t>
            </a:r>
          </a:p>
          <a:p>
            <a:endParaRPr lang="en-GB" sz="3200" dirty="0"/>
          </a:p>
          <a:p>
            <a:r>
              <a:rPr lang="en-GB" sz="3200" dirty="0"/>
              <a:t>M.C. Escher 1947 </a:t>
            </a:r>
            <a:r>
              <a:rPr lang="en-GB" sz="3200" i="1" dirty="0"/>
              <a:t>Another World</a:t>
            </a:r>
            <a:endParaRPr lang="en-GB" sz="3200" dirty="0"/>
          </a:p>
        </p:txBody>
      </p:sp>
    </p:spTree>
    <p:extLst>
      <p:ext uri="{BB962C8B-B14F-4D97-AF65-F5344CB8AC3E}">
        <p14:creationId xmlns:p14="http://schemas.microsoft.com/office/powerpoint/2010/main" val="39296787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C53404-F584-5244-8AF8-CC5AA4CF0667}"/>
              </a:ext>
            </a:extLst>
          </p:cNvPr>
          <p:cNvSpPr>
            <a:spLocks noGrp="1"/>
          </p:cNvSpPr>
          <p:nvPr>
            <p:ph type="title"/>
          </p:nvPr>
        </p:nvSpPr>
        <p:spPr/>
        <p:txBody>
          <a:bodyPr/>
          <a:lstStyle/>
          <a:p>
            <a:endParaRPr lang="en-GB" dirty="0"/>
          </a:p>
        </p:txBody>
      </p:sp>
      <p:pic>
        <p:nvPicPr>
          <p:cNvPr id="6" name="Picture Placeholder 5" descr="A group of people standing around a table&#10;&#10;Description automatically generated">
            <a:extLst>
              <a:ext uri="{FF2B5EF4-FFF2-40B4-BE49-F238E27FC236}">
                <a16:creationId xmlns:a16="http://schemas.microsoft.com/office/drawing/2014/main" id="{C0733F0A-1135-9340-81B7-92D54E1F0C87}"/>
              </a:ext>
            </a:extLst>
          </p:cNvPr>
          <p:cNvPicPr>
            <a:picLocks noGrp="1" noChangeAspect="1"/>
          </p:cNvPicPr>
          <p:nvPr>
            <p:ph type="pic" idx="1"/>
          </p:nvPr>
        </p:nvPicPr>
        <p:blipFill>
          <a:blip r:embed="rId2"/>
          <a:srcRect l="11427" r="11427"/>
          <a:stretch>
            <a:fillRect/>
          </a:stretch>
        </p:blipFill>
        <p:spPr>
          <a:xfrm>
            <a:off x="4611757" y="0"/>
            <a:ext cx="7580243" cy="6718851"/>
          </a:xfrm>
        </p:spPr>
      </p:pic>
      <p:sp>
        <p:nvSpPr>
          <p:cNvPr id="4" name="Text Placeholder 3">
            <a:extLst>
              <a:ext uri="{FF2B5EF4-FFF2-40B4-BE49-F238E27FC236}">
                <a16:creationId xmlns:a16="http://schemas.microsoft.com/office/drawing/2014/main" id="{41790BCA-A006-3A42-A235-8B68170DAAA4}"/>
              </a:ext>
            </a:extLst>
          </p:cNvPr>
          <p:cNvSpPr>
            <a:spLocks noGrp="1"/>
          </p:cNvSpPr>
          <p:nvPr>
            <p:ph type="body" sz="half" idx="2"/>
          </p:nvPr>
        </p:nvSpPr>
        <p:spPr/>
        <p:txBody>
          <a:bodyPr>
            <a:normAutofit/>
          </a:bodyPr>
          <a:lstStyle/>
          <a:p>
            <a:r>
              <a:rPr lang="en-GB" sz="3200" dirty="0"/>
              <a:t>Other projection systems?</a:t>
            </a:r>
          </a:p>
          <a:p>
            <a:endParaRPr lang="en-GB" sz="3200" dirty="0"/>
          </a:p>
          <a:p>
            <a:r>
              <a:rPr lang="en-GB" sz="3200" dirty="0"/>
              <a:t>David Hockney</a:t>
            </a:r>
          </a:p>
        </p:txBody>
      </p:sp>
    </p:spTree>
    <p:extLst>
      <p:ext uri="{BB962C8B-B14F-4D97-AF65-F5344CB8AC3E}">
        <p14:creationId xmlns:p14="http://schemas.microsoft.com/office/powerpoint/2010/main" val="31601239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A picture containing text, book, cat&#10;&#10;Description automatically generated">
            <a:extLst>
              <a:ext uri="{FF2B5EF4-FFF2-40B4-BE49-F238E27FC236}">
                <a16:creationId xmlns:a16="http://schemas.microsoft.com/office/drawing/2014/main" id="{BF992AD7-9229-8945-9BC5-392778EA69EB}"/>
              </a:ext>
            </a:extLst>
          </p:cNvPr>
          <p:cNvPicPr>
            <a:picLocks noChangeAspect="1"/>
          </p:cNvPicPr>
          <p:nvPr/>
        </p:nvPicPr>
        <p:blipFill rotWithShape="1">
          <a:blip r:embed="rId2"/>
          <a:srcRect t="15039" b="4604"/>
          <a:stretch/>
        </p:blipFill>
        <p:spPr>
          <a:xfrm>
            <a:off x="20" y="10"/>
            <a:ext cx="12191980" cy="6857990"/>
          </a:xfrm>
          <a:prstGeom prst="rect">
            <a:avLst/>
          </a:prstGeom>
        </p:spPr>
      </p:pic>
      <p:sp>
        <p:nvSpPr>
          <p:cNvPr id="8" name="Rectangle 10">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885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4EE82A4-B12A-7746-AC26-15EA75EFD4C1}"/>
              </a:ext>
            </a:extLst>
          </p:cNvPr>
          <p:cNvSpPr>
            <a:spLocks noGrp="1"/>
          </p:cNvSpPr>
          <p:nvPr>
            <p:ph type="title"/>
          </p:nvPr>
        </p:nvSpPr>
        <p:spPr>
          <a:xfrm>
            <a:off x="523875" y="425950"/>
            <a:ext cx="11210925" cy="744836"/>
          </a:xfrm>
        </p:spPr>
        <p:txBody>
          <a:bodyPr vert="horz" lIns="91440" tIns="45720" rIns="91440" bIns="45720" rtlCol="0">
            <a:normAutofit/>
          </a:bodyPr>
          <a:lstStyle/>
          <a:p>
            <a:pPr algn="ctr"/>
            <a:r>
              <a:rPr lang="en-US" sz="3600">
                <a:solidFill>
                  <a:schemeClr val="tx1">
                    <a:lumMod val="85000"/>
                    <a:lumOff val="15000"/>
                  </a:schemeClr>
                </a:solidFill>
              </a:rPr>
              <a:t>Both </a:t>
            </a:r>
            <a:r>
              <a:rPr lang="en-US" sz="3600" i="1">
                <a:solidFill>
                  <a:schemeClr val="tx1">
                    <a:lumMod val="85000"/>
                    <a:lumOff val="15000"/>
                  </a:schemeClr>
                </a:solidFill>
              </a:rPr>
              <a:t>Ego </a:t>
            </a:r>
            <a:r>
              <a:rPr lang="en-US" sz="3600">
                <a:solidFill>
                  <a:schemeClr val="tx1">
                    <a:lumMod val="85000"/>
                    <a:lumOff val="15000"/>
                  </a:schemeClr>
                </a:solidFill>
              </a:rPr>
              <a:t>and </a:t>
            </a:r>
            <a:r>
              <a:rPr lang="en-US" sz="3600" i="1">
                <a:solidFill>
                  <a:schemeClr val="tx1">
                    <a:lumMod val="85000"/>
                    <a:lumOff val="15000"/>
                  </a:schemeClr>
                </a:solidFill>
              </a:rPr>
              <a:t>Eco </a:t>
            </a:r>
            <a:r>
              <a:rPr lang="en-US" sz="3600">
                <a:solidFill>
                  <a:schemeClr val="tx1">
                    <a:lumMod val="85000"/>
                    <a:lumOff val="15000"/>
                  </a:schemeClr>
                </a:solidFill>
              </a:rPr>
              <a:t>themes may inform drawing pedagogy</a:t>
            </a:r>
          </a:p>
        </p:txBody>
      </p:sp>
      <p:cxnSp>
        <p:nvCxnSpPr>
          <p:cNvPr id="9" name="Straight Connector 12">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35069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14">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124356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721221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8">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picture containing food, sitting, piece, holding&#10;&#10;Description automatically generated">
            <a:extLst>
              <a:ext uri="{FF2B5EF4-FFF2-40B4-BE49-F238E27FC236}">
                <a16:creationId xmlns:a16="http://schemas.microsoft.com/office/drawing/2014/main" id="{E5A17D3D-30D1-644F-ABD8-99944A11FBB9}"/>
              </a:ext>
            </a:extLst>
          </p:cNvPr>
          <p:cNvPicPr>
            <a:picLocks noChangeAspect="1"/>
          </p:cNvPicPr>
          <p:nvPr/>
        </p:nvPicPr>
        <p:blipFill rotWithShape="1">
          <a:blip r:embed="rId2"/>
          <a:srcRect b="881"/>
          <a:stretch/>
        </p:blipFill>
        <p:spPr>
          <a:xfrm>
            <a:off x="-3047" y="10"/>
            <a:ext cx="12191999" cy="6857990"/>
          </a:xfrm>
          <a:prstGeom prst="rect">
            <a:avLst/>
          </a:prstGeom>
        </p:spPr>
      </p:pic>
      <p:sp>
        <p:nvSpPr>
          <p:cNvPr id="16" name="Rectangle 10">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68B5BCB2-CD5F-4D40-8160-19E31AA0A85C}"/>
              </a:ext>
            </a:extLst>
          </p:cNvPr>
          <p:cNvSpPr txBox="1"/>
          <p:nvPr/>
        </p:nvSpPr>
        <p:spPr>
          <a:xfrm>
            <a:off x="3048" y="738181"/>
            <a:ext cx="12188952" cy="5722253"/>
          </a:xfrm>
          <a:prstGeom prst="rect">
            <a:avLst/>
          </a:prstGeom>
          <a:effectLst>
            <a:outerShdw blurRad="50800" dist="38100" dir="2700000" algn="tl" rotWithShape="0">
              <a:prstClr val="black">
                <a:alpha val="40000"/>
              </a:prstClr>
            </a:outerShdw>
          </a:effectLst>
        </p:spPr>
        <p:txBody>
          <a:bodyPr vert="horz" lIns="91440" tIns="45720" rIns="91440" bIns="45720" rtlCol="0" anchor="b">
            <a:normAutofit/>
          </a:bodyPr>
          <a:lstStyle/>
          <a:p>
            <a:pPr algn="ctr">
              <a:lnSpc>
                <a:spcPct val="90000"/>
              </a:lnSpc>
              <a:spcBef>
                <a:spcPct val="0"/>
              </a:spcBef>
              <a:spcAft>
                <a:spcPts val="600"/>
              </a:spcAft>
            </a:pPr>
            <a:r>
              <a:rPr lang="en-US" sz="5200" dirty="0">
                <a:solidFill>
                  <a:schemeClr val="accent4">
                    <a:lumMod val="60000"/>
                    <a:lumOff val="40000"/>
                  </a:schemeClr>
                </a:solidFill>
                <a:latin typeface="+mj-lt"/>
                <a:ea typeface="+mj-ea"/>
                <a:cs typeface="+mj-cs"/>
                <a:hlinkClick r:id="rId3">
                  <a:extLst>
                    <a:ext uri="{A12FA001-AC4F-418D-AE19-62706E023703}">
                      <ahyp:hlinkClr xmlns:ahyp="http://schemas.microsoft.com/office/drawing/2018/hyperlinkcolor" val="tx"/>
                    </a:ext>
                  </a:extLst>
                </a:hlinkClick>
              </a:rPr>
              <a:t>howard.riley@uwtsd.ac.uk</a:t>
            </a:r>
            <a:endParaRPr lang="en-US" sz="5200" dirty="0">
              <a:solidFill>
                <a:schemeClr val="accent4">
                  <a:lumMod val="60000"/>
                  <a:lumOff val="40000"/>
                </a:schemeClr>
              </a:solidFill>
              <a:latin typeface="+mj-lt"/>
              <a:ea typeface="+mj-ea"/>
              <a:cs typeface="+mj-cs"/>
            </a:endParaRPr>
          </a:p>
          <a:p>
            <a:pPr algn="ctr">
              <a:lnSpc>
                <a:spcPct val="90000"/>
              </a:lnSpc>
              <a:spcBef>
                <a:spcPct val="0"/>
              </a:spcBef>
              <a:spcAft>
                <a:spcPts val="600"/>
              </a:spcAft>
            </a:pPr>
            <a:endParaRPr lang="en-US" sz="5200" dirty="0">
              <a:solidFill>
                <a:srgbClr val="FFFFFF"/>
              </a:solidFill>
              <a:latin typeface="+mj-lt"/>
              <a:ea typeface="+mj-ea"/>
              <a:cs typeface="+mj-cs"/>
            </a:endParaRPr>
          </a:p>
          <a:p>
            <a:pPr algn="ctr">
              <a:lnSpc>
                <a:spcPct val="90000"/>
              </a:lnSpc>
              <a:spcBef>
                <a:spcPct val="0"/>
              </a:spcBef>
              <a:spcAft>
                <a:spcPts val="600"/>
              </a:spcAft>
            </a:pPr>
            <a:r>
              <a:rPr lang="en-US" sz="5200" dirty="0">
                <a:solidFill>
                  <a:schemeClr val="bg1"/>
                </a:solidFill>
                <a:latin typeface="+mj-lt"/>
                <a:ea typeface="+mj-ea"/>
                <a:cs typeface="+mj-cs"/>
                <a:hlinkClick r:id="rId4">
                  <a:extLst>
                    <a:ext uri="{A12FA001-AC4F-418D-AE19-62706E023703}">
                      <ahyp:hlinkClr xmlns:ahyp="http://schemas.microsoft.com/office/drawing/2018/hyperlinkcolor" val="tx"/>
                    </a:ext>
                  </a:extLst>
                </a:hlinkClick>
              </a:rPr>
              <a:t>https://www.researchgate.net/profile/</a:t>
            </a:r>
            <a:endParaRPr lang="en-US" sz="5200" dirty="0">
              <a:solidFill>
                <a:schemeClr val="bg1"/>
              </a:solidFill>
              <a:latin typeface="+mj-lt"/>
              <a:ea typeface="+mj-ea"/>
              <a:cs typeface="+mj-cs"/>
            </a:endParaRPr>
          </a:p>
          <a:p>
            <a:pPr algn="ctr">
              <a:lnSpc>
                <a:spcPct val="90000"/>
              </a:lnSpc>
              <a:spcBef>
                <a:spcPct val="0"/>
              </a:spcBef>
              <a:spcAft>
                <a:spcPts val="600"/>
              </a:spcAft>
            </a:pPr>
            <a:r>
              <a:rPr lang="en-US" sz="5200" dirty="0" err="1">
                <a:solidFill>
                  <a:srgbClr val="FFFFFF"/>
                </a:solidFill>
                <a:latin typeface="+mj-lt"/>
                <a:ea typeface="+mj-ea"/>
                <a:cs typeface="+mj-cs"/>
              </a:rPr>
              <a:t>Howard_Riley</a:t>
            </a:r>
            <a:endParaRPr lang="en-US" sz="5200" dirty="0">
              <a:solidFill>
                <a:srgbClr val="FFFFFF"/>
              </a:solidFill>
              <a:latin typeface="+mj-lt"/>
              <a:ea typeface="+mj-ea"/>
              <a:cs typeface="+mj-cs"/>
            </a:endParaRPr>
          </a:p>
          <a:p>
            <a:pPr algn="ctr">
              <a:lnSpc>
                <a:spcPct val="90000"/>
              </a:lnSpc>
              <a:spcBef>
                <a:spcPct val="0"/>
              </a:spcBef>
              <a:spcAft>
                <a:spcPts val="600"/>
              </a:spcAft>
            </a:pPr>
            <a:endParaRPr lang="en-US" sz="5200" dirty="0">
              <a:solidFill>
                <a:srgbClr val="FFFFFF"/>
              </a:solidFill>
              <a:latin typeface="+mj-lt"/>
              <a:ea typeface="+mj-ea"/>
              <a:cs typeface="+mj-cs"/>
            </a:endParaRPr>
          </a:p>
        </p:txBody>
      </p:sp>
    </p:spTree>
    <p:extLst>
      <p:ext uri="{BB962C8B-B14F-4D97-AF65-F5344CB8AC3E}">
        <p14:creationId xmlns:p14="http://schemas.microsoft.com/office/powerpoint/2010/main" val="34831446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2ADBC5-8FD0-D342-8B8B-0081BD421701}"/>
              </a:ext>
            </a:extLst>
          </p:cNvPr>
          <p:cNvSpPr>
            <a:spLocks noGrp="1"/>
          </p:cNvSpPr>
          <p:nvPr>
            <p:ph type="title"/>
          </p:nvPr>
        </p:nvSpPr>
        <p:spPr/>
        <p:txBody>
          <a:bodyPr>
            <a:normAutofit/>
          </a:bodyPr>
          <a:lstStyle/>
          <a:p>
            <a:r>
              <a:rPr lang="en-GB" sz="5400" b="1" i="1" dirty="0" err="1">
                <a:solidFill>
                  <a:srgbClr val="FF0000"/>
                </a:solidFill>
              </a:rPr>
              <a:t>Egological</a:t>
            </a:r>
            <a:r>
              <a:rPr lang="en-GB" sz="5400" b="1" i="1" dirty="0">
                <a:solidFill>
                  <a:srgbClr val="FF0000"/>
                </a:solidFill>
              </a:rPr>
              <a:t> </a:t>
            </a:r>
            <a:r>
              <a:rPr lang="en-GB" sz="5400" b="1" dirty="0"/>
              <a:t> </a:t>
            </a:r>
            <a:endParaRPr lang="en-GB" sz="5400" b="1" i="1" dirty="0">
              <a:solidFill>
                <a:srgbClr val="FF0000"/>
              </a:solidFill>
            </a:endParaRPr>
          </a:p>
        </p:txBody>
      </p:sp>
      <p:sp>
        <p:nvSpPr>
          <p:cNvPr id="3" name="Content Placeholder 2">
            <a:extLst>
              <a:ext uri="{FF2B5EF4-FFF2-40B4-BE49-F238E27FC236}">
                <a16:creationId xmlns:a16="http://schemas.microsoft.com/office/drawing/2014/main" id="{5FA057C2-C43F-BF44-9643-992BF6367E9A}"/>
              </a:ext>
            </a:extLst>
          </p:cNvPr>
          <p:cNvSpPr>
            <a:spLocks noGrp="1"/>
          </p:cNvSpPr>
          <p:nvPr>
            <p:ph idx="1"/>
          </p:nvPr>
        </p:nvSpPr>
        <p:spPr/>
        <p:txBody>
          <a:bodyPr/>
          <a:lstStyle/>
          <a:p>
            <a:pPr marL="0" indent="0">
              <a:buNone/>
            </a:pPr>
            <a:r>
              <a:rPr lang="en-GB" sz="3600" dirty="0">
                <a:latin typeface="Times New Roman" panose="02020603050405020304" pitchFamily="18" charset="0"/>
                <a:cs typeface="Times New Roman" panose="02020603050405020304" pitchFamily="18" charset="0"/>
              </a:rPr>
              <a:t> </a:t>
            </a:r>
            <a:endParaRPr lang="en-GB" dirty="0"/>
          </a:p>
        </p:txBody>
      </p:sp>
      <p:sp>
        <p:nvSpPr>
          <p:cNvPr id="4" name="Text Placeholder 3">
            <a:extLst>
              <a:ext uri="{FF2B5EF4-FFF2-40B4-BE49-F238E27FC236}">
                <a16:creationId xmlns:a16="http://schemas.microsoft.com/office/drawing/2014/main" id="{7DCC535B-CD6A-2942-A813-AFC2D302525A}"/>
              </a:ext>
            </a:extLst>
          </p:cNvPr>
          <p:cNvSpPr>
            <a:spLocks noGrp="1"/>
          </p:cNvSpPr>
          <p:nvPr>
            <p:ph type="body" sz="half" idx="2"/>
          </p:nvPr>
        </p:nvSpPr>
        <p:spPr>
          <a:xfrm>
            <a:off x="839788" y="2057400"/>
            <a:ext cx="5413513" cy="4800600"/>
          </a:xfrm>
        </p:spPr>
        <p:txBody>
          <a:bodyPr>
            <a:normAutofit lnSpcReduction="10000"/>
          </a:bodyPr>
          <a:lstStyle/>
          <a:p>
            <a:r>
              <a:rPr lang="en-GB" sz="3900" dirty="0">
                <a:latin typeface="Times New Roman" panose="02020603050405020304" pitchFamily="18" charset="0"/>
                <a:cs typeface="Times New Roman" panose="02020603050405020304" pitchFamily="18" charset="0"/>
              </a:rPr>
              <a:t>“…the ultimate source of all the formations of knowledge…bears the title </a:t>
            </a:r>
            <a:r>
              <a:rPr lang="en-GB" sz="3900" i="1" dirty="0">
                <a:latin typeface="Times New Roman" panose="02020603050405020304" pitchFamily="18" charset="0"/>
                <a:cs typeface="Times New Roman" panose="02020603050405020304" pitchFamily="18" charset="0"/>
              </a:rPr>
              <a:t>I-myself”. </a:t>
            </a:r>
            <a:r>
              <a:rPr lang="en-GB" sz="3900" dirty="0">
                <a:latin typeface="Times New Roman" panose="02020603050405020304" pitchFamily="18" charset="0"/>
                <a:cs typeface="Times New Roman" panose="02020603050405020304" pitchFamily="18" charset="0"/>
              </a:rPr>
              <a:t>(Husserl in Moran, D. 2005 </a:t>
            </a:r>
            <a:r>
              <a:rPr lang="en-GB" sz="3900" i="1" dirty="0">
                <a:latin typeface="Times New Roman" panose="02020603050405020304" pitchFamily="18" charset="0"/>
                <a:cs typeface="Times New Roman" panose="02020603050405020304" pitchFamily="18" charset="0"/>
              </a:rPr>
              <a:t>Husserl. Founder of Phenomenology. </a:t>
            </a:r>
            <a:r>
              <a:rPr lang="en-GB" sz="3900" dirty="0">
                <a:latin typeface="Times New Roman" panose="02020603050405020304" pitchFamily="18" charset="0"/>
                <a:cs typeface="Times New Roman" panose="02020603050405020304" pitchFamily="18" charset="0"/>
              </a:rPr>
              <a:t>Cambridge: Polity Press. p176).</a:t>
            </a:r>
          </a:p>
          <a:p>
            <a:endParaRPr lang="en-GB" dirty="0"/>
          </a:p>
        </p:txBody>
      </p:sp>
      <p:pic>
        <p:nvPicPr>
          <p:cNvPr id="6" name="Picture 5">
            <a:extLst>
              <a:ext uri="{FF2B5EF4-FFF2-40B4-BE49-F238E27FC236}">
                <a16:creationId xmlns:a16="http://schemas.microsoft.com/office/drawing/2014/main" id="{1E3FC215-84F8-6B4D-9EAD-49A617F2D550}"/>
              </a:ext>
            </a:extLst>
          </p:cNvPr>
          <p:cNvPicPr>
            <a:picLocks noChangeAspect="1"/>
          </p:cNvPicPr>
          <p:nvPr/>
        </p:nvPicPr>
        <p:blipFill>
          <a:blip r:embed="rId3"/>
          <a:stretch>
            <a:fillRect/>
          </a:stretch>
        </p:blipFill>
        <p:spPr>
          <a:xfrm>
            <a:off x="6255430" y="0"/>
            <a:ext cx="5096782" cy="6858000"/>
          </a:xfrm>
          <a:prstGeom prst="rect">
            <a:avLst/>
          </a:prstGeom>
        </p:spPr>
      </p:pic>
    </p:spTree>
    <p:extLst>
      <p:ext uri="{BB962C8B-B14F-4D97-AF65-F5344CB8AC3E}">
        <p14:creationId xmlns:p14="http://schemas.microsoft.com/office/powerpoint/2010/main" val="37889005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A1E0979-9074-2146-BFCB-2C82E4394FCA}"/>
              </a:ext>
            </a:extLst>
          </p:cNvPr>
          <p:cNvSpPr/>
          <p:nvPr/>
        </p:nvSpPr>
        <p:spPr>
          <a:xfrm>
            <a:off x="0" y="0"/>
            <a:ext cx="6531167" cy="6186309"/>
          </a:xfrm>
          <a:prstGeom prst="rect">
            <a:avLst/>
          </a:prstGeom>
        </p:spPr>
        <p:txBody>
          <a:bodyPr wrap="square">
            <a:spAutoFit/>
          </a:bodyPr>
          <a:lstStyle/>
          <a:p>
            <a:pPr marL="215900" marR="215900"/>
            <a:r>
              <a:rPr lang="en-GB" sz="4400" b="1" i="1" dirty="0">
                <a:solidFill>
                  <a:srgbClr val="0070C0"/>
                </a:solidFill>
                <a:latin typeface="+mj-lt"/>
                <a:ea typeface="Calibri" panose="020F0502020204030204" pitchFamily="34" charset="0"/>
                <a:cs typeface="Times New Roman" panose="02020603050405020304" pitchFamily="18" charset="0"/>
              </a:rPr>
              <a:t>Ecological</a:t>
            </a:r>
          </a:p>
          <a:p>
            <a:pPr marL="215900" marR="215900"/>
            <a:r>
              <a:rPr lang="en-GB" sz="3200" dirty="0">
                <a:latin typeface="Times New Roman" panose="02020603050405020304" pitchFamily="18" charset="0"/>
                <a:ea typeface="Calibri" panose="020F0502020204030204" pitchFamily="34" charset="0"/>
                <a:cs typeface="Times New Roman" panose="02020603050405020304" pitchFamily="18" charset="0"/>
              </a:rPr>
              <a:t>“The supposedly separate realms of the subjective and the objective are actually only poles of attention. The dualism of observer and environment is unnecessary…Self-perception and environment perception go together”. (J.J. Gibson 1979 </a:t>
            </a:r>
            <a:r>
              <a:rPr lang="en-GB" sz="3200" i="1" dirty="0">
                <a:latin typeface="Times New Roman" panose="02020603050405020304" pitchFamily="18" charset="0"/>
                <a:ea typeface="Calibri" panose="020F0502020204030204" pitchFamily="34" charset="0"/>
                <a:cs typeface="Times New Roman" panose="02020603050405020304" pitchFamily="18" charset="0"/>
              </a:rPr>
              <a:t>The Ecological Approach to Visual Perception. </a:t>
            </a:r>
            <a:r>
              <a:rPr lang="en-GB" sz="3200" dirty="0">
                <a:latin typeface="Times New Roman" panose="02020603050405020304" pitchFamily="18" charset="0"/>
                <a:ea typeface="Calibri" panose="020F0502020204030204" pitchFamily="34" charset="0"/>
                <a:cs typeface="Times New Roman" panose="02020603050405020304" pitchFamily="18" charset="0"/>
              </a:rPr>
              <a:t>Boston: Houghton Mifflin p116)</a:t>
            </a:r>
          </a:p>
          <a:p>
            <a:pPr marL="215900" marR="215900"/>
            <a:r>
              <a:rPr lang="en-GB" sz="3200" dirty="0">
                <a:effectLst/>
                <a:latin typeface="Times New Roman" panose="02020603050405020304" pitchFamily="18" charset="0"/>
                <a:ea typeface="Calibri" panose="020F0502020204030204" pitchFamily="34" charset="0"/>
                <a:cs typeface="Times New Roman" panose="02020603050405020304" pitchFamily="18" charset="0"/>
              </a:rPr>
              <a:t>Image: Robert Newell</a:t>
            </a:r>
            <a:endParaRPr lang="en-GB" sz="3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9" name="Title 18">
            <a:extLst>
              <a:ext uri="{FF2B5EF4-FFF2-40B4-BE49-F238E27FC236}">
                <a16:creationId xmlns:a16="http://schemas.microsoft.com/office/drawing/2014/main" id="{6967C957-82A7-D14F-9567-FD32B9443798}"/>
              </a:ext>
            </a:extLst>
          </p:cNvPr>
          <p:cNvSpPr>
            <a:spLocks noGrp="1"/>
          </p:cNvSpPr>
          <p:nvPr>
            <p:ph type="title"/>
          </p:nvPr>
        </p:nvSpPr>
        <p:spPr>
          <a:xfrm>
            <a:off x="1058449" y="2402751"/>
            <a:ext cx="3932237" cy="1600200"/>
          </a:xfrm>
        </p:spPr>
        <p:txBody>
          <a:bodyPr/>
          <a:lstStyle/>
          <a:p>
            <a:endParaRPr lang="en-GB" dirty="0"/>
          </a:p>
        </p:txBody>
      </p:sp>
      <p:sp>
        <p:nvSpPr>
          <p:cNvPr id="20" name="Text Placeholder 19">
            <a:extLst>
              <a:ext uri="{FF2B5EF4-FFF2-40B4-BE49-F238E27FC236}">
                <a16:creationId xmlns:a16="http://schemas.microsoft.com/office/drawing/2014/main" id="{B28CDDB8-9884-C54B-9402-0FB6960961F6}"/>
              </a:ext>
            </a:extLst>
          </p:cNvPr>
          <p:cNvSpPr>
            <a:spLocks noGrp="1"/>
          </p:cNvSpPr>
          <p:nvPr>
            <p:ph type="body" sz="half" idx="2"/>
          </p:nvPr>
        </p:nvSpPr>
        <p:spPr>
          <a:xfrm>
            <a:off x="0" y="0"/>
            <a:ext cx="6281960" cy="6858000"/>
          </a:xfrm>
        </p:spPr>
        <p:txBody>
          <a:bodyPr/>
          <a:lstStyle/>
          <a:p>
            <a:endParaRPr lang="en-GB" dirty="0"/>
          </a:p>
          <a:p>
            <a:endParaRPr lang="en-GB" dirty="0"/>
          </a:p>
        </p:txBody>
      </p:sp>
      <p:pic>
        <p:nvPicPr>
          <p:cNvPr id="24" name="Content Placeholder 23">
            <a:extLst>
              <a:ext uri="{FF2B5EF4-FFF2-40B4-BE49-F238E27FC236}">
                <a16:creationId xmlns:a16="http://schemas.microsoft.com/office/drawing/2014/main" id="{945E5A96-2FDF-3640-8859-484FEAE7DCA9}"/>
              </a:ext>
            </a:extLst>
          </p:cNvPr>
          <p:cNvPicPr>
            <a:picLocks noGrp="1" noChangeAspect="1"/>
          </p:cNvPicPr>
          <p:nvPr>
            <p:ph idx="1"/>
          </p:nvPr>
        </p:nvPicPr>
        <p:blipFill>
          <a:blip r:embed="rId3"/>
          <a:stretch>
            <a:fillRect/>
          </a:stretch>
        </p:blipFill>
        <p:spPr>
          <a:xfrm>
            <a:off x="6281960" y="0"/>
            <a:ext cx="5910040" cy="6858000"/>
          </a:xfrm>
        </p:spPr>
      </p:pic>
    </p:spTree>
    <p:extLst>
      <p:ext uri="{BB962C8B-B14F-4D97-AF65-F5344CB8AC3E}">
        <p14:creationId xmlns:p14="http://schemas.microsoft.com/office/powerpoint/2010/main" val="2332751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C5D38F-2B1E-F04D-A133-3E561B3DB247}"/>
              </a:ext>
            </a:extLst>
          </p:cNvPr>
          <p:cNvSpPr>
            <a:spLocks noGrp="1"/>
          </p:cNvSpPr>
          <p:nvPr>
            <p:ph type="title"/>
          </p:nvPr>
        </p:nvSpPr>
        <p:spPr/>
        <p:txBody>
          <a:bodyPr>
            <a:normAutofit/>
          </a:bodyPr>
          <a:lstStyle/>
          <a:p>
            <a:r>
              <a:rPr lang="en-GB" sz="5400" b="1" i="1" dirty="0" err="1">
                <a:solidFill>
                  <a:srgbClr val="FF0000"/>
                </a:solidFill>
              </a:rPr>
              <a:t>Egological</a:t>
            </a:r>
            <a:r>
              <a:rPr lang="en-GB" sz="5400" b="1" i="1" dirty="0">
                <a:solidFill>
                  <a:srgbClr val="FF0000"/>
                </a:solidFill>
              </a:rPr>
              <a:t> </a:t>
            </a:r>
            <a:r>
              <a:rPr lang="en-GB" sz="5400" b="1" dirty="0"/>
              <a:t>meets </a:t>
            </a:r>
            <a:r>
              <a:rPr lang="en-GB" sz="5400" b="1" i="1" dirty="0">
                <a:solidFill>
                  <a:srgbClr val="0070C0"/>
                </a:solidFill>
              </a:rPr>
              <a:t>Ecological</a:t>
            </a:r>
          </a:p>
        </p:txBody>
      </p:sp>
      <p:sp>
        <p:nvSpPr>
          <p:cNvPr id="3" name="Content Placeholder 2">
            <a:extLst>
              <a:ext uri="{FF2B5EF4-FFF2-40B4-BE49-F238E27FC236}">
                <a16:creationId xmlns:a16="http://schemas.microsoft.com/office/drawing/2014/main" id="{2968B673-4673-6B4C-9BAE-E08710223A2B}"/>
              </a:ext>
            </a:extLst>
          </p:cNvPr>
          <p:cNvSpPr>
            <a:spLocks noGrp="1"/>
          </p:cNvSpPr>
          <p:nvPr>
            <p:ph idx="1"/>
          </p:nvPr>
        </p:nvSpPr>
        <p:spPr/>
        <p:txBody>
          <a:bodyPr>
            <a:normAutofit/>
          </a:bodyPr>
          <a:lstStyle/>
          <a:p>
            <a:r>
              <a:rPr lang="en-US" sz="4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Both Husserl and Gibson maintain that visual perception provides access to reality. The basic difference between them is to do with</a:t>
            </a:r>
            <a:r>
              <a:rPr lang="en-US" sz="4400"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i="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the nature of the relationship between perception and reality</a:t>
            </a:r>
            <a:r>
              <a:rPr lang="en-US" sz="4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 topic of inquiry surely of central relevance to all of us concerned in the visual arts? </a:t>
            </a:r>
            <a:endParaRPr lang="en-GB" sz="4400" dirty="0">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Tree>
    <p:extLst>
      <p:ext uri="{BB962C8B-B14F-4D97-AF65-F5344CB8AC3E}">
        <p14:creationId xmlns:p14="http://schemas.microsoft.com/office/powerpoint/2010/main" val="32402690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F550650-F7B1-224E-AF04-CCD92995940E}"/>
              </a:ext>
            </a:extLst>
          </p:cNvPr>
          <p:cNvSpPr/>
          <p:nvPr/>
        </p:nvSpPr>
        <p:spPr>
          <a:xfrm>
            <a:off x="846667" y="2413338"/>
            <a:ext cx="10295466" cy="3970318"/>
          </a:xfrm>
          <a:prstGeom prst="rect">
            <a:avLst/>
          </a:prstGeom>
        </p:spPr>
        <p:txBody>
          <a:bodyPr wrap="square" anchor="t">
            <a:spAutoFit/>
          </a:bodyPr>
          <a:lstStyle/>
          <a:p>
            <a:pPr marL="215900" marR="100965" algn="just">
              <a:spcAft>
                <a:spcPts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3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The theoretical bases of Husserl and Gibson are eminently applicable to drawing.</a:t>
            </a:r>
            <a:endParaRPr lang="en-GB" sz="3600" dirty="0">
              <a:latin typeface="Times New Roman" panose="02020603050405020304" pitchFamily="18" charset="0"/>
              <a:ea typeface="Calibri" panose="020F0502020204030204" pitchFamily="34" charset="0"/>
              <a:cs typeface="Times New Roman" panose="02020603050405020304" pitchFamily="18" charset="0"/>
            </a:endParaRPr>
          </a:p>
          <a:p>
            <a:r>
              <a:rPr lang="en-US" sz="3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The duality between the viewer’s subjective positional activities and the properties and disposition of objects within the viewer’s environment, is implicit in the marks made and the systems of geometric projections devised in all cultures. </a:t>
            </a:r>
            <a:endParaRPr lang="en-GB" sz="3600" dirty="0">
              <a:latin typeface="Times New Roman" panose="02020603050405020304" pitchFamily="18" charset="0"/>
              <a:cs typeface="Times New Roman" panose="02020603050405020304" pitchFamily="18" charset="0"/>
            </a:endParaRPr>
          </a:p>
        </p:txBody>
      </p:sp>
      <p:sp>
        <p:nvSpPr>
          <p:cNvPr id="3" name="Title 2">
            <a:extLst>
              <a:ext uri="{FF2B5EF4-FFF2-40B4-BE49-F238E27FC236}">
                <a16:creationId xmlns:a16="http://schemas.microsoft.com/office/drawing/2014/main" id="{0637C4D0-FA7A-9B4A-8187-5019DD28451F}"/>
              </a:ext>
            </a:extLst>
          </p:cNvPr>
          <p:cNvSpPr>
            <a:spLocks noGrp="1"/>
          </p:cNvSpPr>
          <p:nvPr>
            <p:ph type="title"/>
          </p:nvPr>
        </p:nvSpPr>
        <p:spPr/>
        <p:txBody>
          <a:bodyPr>
            <a:normAutofit/>
          </a:bodyPr>
          <a:lstStyle/>
          <a:p>
            <a:r>
              <a:rPr lang="en-GB" sz="5400" b="1" i="1" dirty="0" err="1">
                <a:solidFill>
                  <a:srgbClr val="FF0000"/>
                </a:solidFill>
              </a:rPr>
              <a:t>Egological</a:t>
            </a:r>
            <a:r>
              <a:rPr lang="en-GB" sz="5400" b="1" i="1" dirty="0"/>
              <a:t> </a:t>
            </a:r>
            <a:r>
              <a:rPr lang="en-GB" sz="5400" b="1" dirty="0"/>
              <a:t>meets </a:t>
            </a:r>
            <a:r>
              <a:rPr lang="en-GB" sz="5400" b="1" i="1" dirty="0">
                <a:solidFill>
                  <a:srgbClr val="0070C0"/>
                </a:solidFill>
              </a:rPr>
              <a:t>Ecological</a:t>
            </a:r>
          </a:p>
        </p:txBody>
      </p:sp>
      <p:sp>
        <p:nvSpPr>
          <p:cNvPr id="4" name="Content Placeholder 3">
            <a:extLst>
              <a:ext uri="{FF2B5EF4-FFF2-40B4-BE49-F238E27FC236}">
                <a16:creationId xmlns:a16="http://schemas.microsoft.com/office/drawing/2014/main" id="{E42D2940-29A3-8E4A-9C37-DED872F2161C}"/>
              </a:ext>
            </a:extLst>
          </p:cNvPr>
          <p:cNvSpPr>
            <a:spLocks noGrp="1"/>
          </p:cNvSpPr>
          <p:nvPr>
            <p:ph idx="1"/>
          </p:nvPr>
        </p:nvSpPr>
        <p:spPr/>
        <p:txBody>
          <a:bodyPr>
            <a:normAutofit/>
          </a:bodyPr>
          <a:lstStyle/>
          <a:p>
            <a:r>
              <a:rPr lang="en-GB" sz="3600" b="1" dirty="0">
                <a:latin typeface="Times New Roman" panose="02020603050405020304" pitchFamily="18" charset="0"/>
                <a:cs typeface="Times New Roman" panose="02020603050405020304" pitchFamily="18" charset="0"/>
              </a:rPr>
              <a:t>Pedagogical Applications</a:t>
            </a:r>
          </a:p>
        </p:txBody>
      </p:sp>
    </p:spTree>
    <p:extLst>
      <p:ext uri="{BB962C8B-B14F-4D97-AF65-F5344CB8AC3E}">
        <p14:creationId xmlns:p14="http://schemas.microsoft.com/office/powerpoint/2010/main" val="5980507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54A290D-573F-1044-8F84-B2F3C05461A8}"/>
              </a:ext>
            </a:extLst>
          </p:cNvPr>
          <p:cNvSpPr/>
          <p:nvPr/>
        </p:nvSpPr>
        <p:spPr>
          <a:xfrm>
            <a:off x="609600" y="169333"/>
            <a:ext cx="10363200" cy="5750613"/>
          </a:xfrm>
          <a:prstGeom prst="rect">
            <a:avLst/>
          </a:prstGeom>
        </p:spPr>
        <p:txBody>
          <a:bodyPr wrap="square">
            <a:spAutoFit/>
          </a:bodyPr>
          <a:lstStyle/>
          <a:p>
            <a:pPr marL="215900" marR="100965" algn="just">
              <a:lnSpc>
                <a:spcPct val="150000"/>
              </a:lnSpc>
              <a:spcAft>
                <a:spcPts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3200" b="1"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Egological</a:t>
            </a:r>
            <a:r>
              <a:rPr lang="en-US"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endParaRPr lang="en-GB" sz="3200" b="1" dirty="0">
              <a:solidFill>
                <a:srgbClr val="FF0000"/>
              </a:solidFill>
              <a:latin typeface="Calibri" panose="020F0502020204030204" pitchFamily="34" charset="0"/>
              <a:ea typeface="Calibri" panose="020F0502020204030204" pitchFamily="34" charset="0"/>
              <a:cs typeface="Times New Roman" panose="02020603050405020304" pitchFamily="18" charset="0"/>
            </a:endParaRPr>
          </a:p>
          <a:p>
            <a:pPr marL="215900" marR="100965" algn="just">
              <a:lnSpc>
                <a:spcPct val="150000"/>
              </a:lnSpc>
              <a:spcAft>
                <a:spcPts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2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1</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Attention to the inevitable relationships between </a:t>
            </a:r>
            <a:r>
              <a:rPr lang="en-US" sz="24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medium</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and the </a:t>
            </a:r>
            <a:r>
              <a:rPr lang="en-US" sz="24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scale</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and </a:t>
            </a:r>
            <a:r>
              <a:rPr lang="en-US" sz="24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textural properties </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bestowed upon the drawing by choices of media and ground (drawing surface).</a:t>
            </a:r>
            <a:endParaRPr lang="en-GB" sz="2400" dirty="0">
              <a:latin typeface="Calibri" panose="020F0502020204030204" pitchFamily="34" charset="0"/>
              <a:ea typeface="Calibri" panose="020F0502020204030204" pitchFamily="34" charset="0"/>
              <a:cs typeface="Times New Roman" panose="02020603050405020304" pitchFamily="18" charset="0"/>
            </a:endParaRPr>
          </a:p>
          <a:p>
            <a:pPr marL="215900" marR="100965" algn="just">
              <a:lnSpc>
                <a:spcPct val="150000"/>
              </a:lnSpc>
              <a:spcAft>
                <a:spcPts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2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2</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Attention to the relationship between </a:t>
            </a:r>
            <a:r>
              <a:rPr lang="en-US" sz="24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bodily gestures</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and the subsequent marks’ potential to represent the passing of time and hand pressures applied. Also attention to </a:t>
            </a:r>
            <a:r>
              <a:rPr lang="en-US" sz="24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gesture</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as response to external (or internal?)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stimulii</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the tradition of expressionist explorations, but with a degree of </a:t>
            </a:r>
            <a:r>
              <a:rPr lang="en-US" sz="24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intentionality.</a:t>
            </a:r>
            <a:endParaRPr lang="en-GB" sz="2400" i="1" dirty="0">
              <a:latin typeface="Calibri" panose="020F0502020204030204" pitchFamily="34" charset="0"/>
              <a:ea typeface="Calibri" panose="020F0502020204030204" pitchFamily="34" charset="0"/>
              <a:cs typeface="Times New Roman" panose="02020603050405020304" pitchFamily="18" charset="0"/>
            </a:endParaRPr>
          </a:p>
          <a:p>
            <a:pPr marL="215900" marR="100965" algn="just">
              <a:lnSpc>
                <a:spcPct val="150000"/>
              </a:lnSpc>
              <a:spcAft>
                <a:spcPts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2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3</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Attention to the range of </a:t>
            </a:r>
            <a:r>
              <a:rPr lang="en-US" sz="24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geometrical projection systems </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which position a viewer – static or moving - in relation to objects in space.</a:t>
            </a:r>
          </a:p>
        </p:txBody>
      </p:sp>
    </p:spTree>
    <p:extLst>
      <p:ext uri="{BB962C8B-B14F-4D97-AF65-F5344CB8AC3E}">
        <p14:creationId xmlns:p14="http://schemas.microsoft.com/office/powerpoint/2010/main" val="3583411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6D1C8D-C903-764C-9952-8B4763A79EEB}"/>
              </a:ext>
            </a:extLst>
          </p:cNvPr>
          <p:cNvSpPr>
            <a:spLocks noGrp="1"/>
          </p:cNvSpPr>
          <p:nvPr>
            <p:ph type="title"/>
          </p:nvPr>
        </p:nvSpPr>
        <p:spPr/>
        <p:txBody>
          <a:bodyPr/>
          <a:lstStyle/>
          <a:p>
            <a:r>
              <a:rPr lang="en-GB" sz="3600" b="1" i="1" dirty="0" err="1">
                <a:solidFill>
                  <a:srgbClr val="FF0000"/>
                </a:solidFill>
              </a:rPr>
              <a:t>Egological</a:t>
            </a:r>
            <a:r>
              <a:rPr lang="en-GB" sz="3600" b="1" i="1" dirty="0">
                <a:solidFill>
                  <a:srgbClr val="FF0000"/>
                </a:solidFill>
              </a:rPr>
              <a:t> 1</a:t>
            </a:r>
            <a:br>
              <a:rPr lang="en-GB" b="1" i="1" dirty="0">
                <a:solidFill>
                  <a:srgbClr val="FF0000"/>
                </a:solidFill>
              </a:rPr>
            </a:br>
            <a:r>
              <a:rPr lang="en-GB" b="1" dirty="0"/>
              <a:t>Medium related to Scale, Texture</a:t>
            </a:r>
          </a:p>
        </p:txBody>
      </p:sp>
      <p:sp>
        <p:nvSpPr>
          <p:cNvPr id="4" name="Text Placeholder 3">
            <a:extLst>
              <a:ext uri="{FF2B5EF4-FFF2-40B4-BE49-F238E27FC236}">
                <a16:creationId xmlns:a16="http://schemas.microsoft.com/office/drawing/2014/main" id="{90C271FB-49E6-4840-B9D8-BFD050E0C17D}"/>
              </a:ext>
            </a:extLst>
          </p:cNvPr>
          <p:cNvSpPr>
            <a:spLocks noGrp="1"/>
          </p:cNvSpPr>
          <p:nvPr>
            <p:ph type="body" sz="half" idx="2"/>
          </p:nvPr>
        </p:nvSpPr>
        <p:spPr/>
        <p:txBody>
          <a:bodyPr>
            <a:normAutofit lnSpcReduction="10000"/>
          </a:bodyPr>
          <a:lstStyle/>
          <a:p>
            <a:r>
              <a:rPr lang="en-GB" sz="3200" dirty="0"/>
              <a:t>Sol </a:t>
            </a:r>
            <a:r>
              <a:rPr lang="en-GB" sz="3200" dirty="0" err="1"/>
              <a:t>Lewitt</a:t>
            </a:r>
            <a:r>
              <a:rPr lang="en-GB" sz="3200" dirty="0"/>
              <a:t> 2010 </a:t>
            </a:r>
            <a:r>
              <a:rPr lang="en-GB" sz="3200" i="1" dirty="0"/>
              <a:t>Wall Drawing 1268: Scribbles: Staircase. </a:t>
            </a:r>
            <a:r>
              <a:rPr lang="en-GB" sz="3200" dirty="0"/>
              <a:t>Pencil on wall.  Albright-Knox Gallery, Buffalo, NY.</a:t>
            </a:r>
          </a:p>
          <a:p>
            <a:r>
              <a:rPr lang="en-GB" sz="3200" dirty="0"/>
              <a:t>(Examples where the rule ‘medium dictates scale’ is challenged).</a:t>
            </a:r>
          </a:p>
        </p:txBody>
      </p:sp>
      <p:pic>
        <p:nvPicPr>
          <p:cNvPr id="10" name="Picture Placeholder 9" descr="A picture containing indoor, kitchen, light, steel&#10;&#10;Description automatically generated">
            <a:extLst>
              <a:ext uri="{FF2B5EF4-FFF2-40B4-BE49-F238E27FC236}">
                <a16:creationId xmlns:a16="http://schemas.microsoft.com/office/drawing/2014/main" id="{596E080A-D033-B143-864C-7EF3DFF0A15D}"/>
              </a:ext>
            </a:extLst>
          </p:cNvPr>
          <p:cNvPicPr>
            <a:picLocks noGrp="1" noChangeAspect="1"/>
          </p:cNvPicPr>
          <p:nvPr>
            <p:ph type="pic" idx="1"/>
          </p:nvPr>
        </p:nvPicPr>
        <p:blipFill>
          <a:blip r:embed="rId2"/>
          <a:srcRect l="10423" r="10423"/>
          <a:stretch>
            <a:fillRect/>
          </a:stretch>
        </p:blipFill>
        <p:spPr>
          <a:xfrm>
            <a:off x="4631635" y="0"/>
            <a:ext cx="7560365" cy="6857999"/>
          </a:xfrm>
        </p:spPr>
      </p:pic>
    </p:spTree>
    <p:extLst>
      <p:ext uri="{BB962C8B-B14F-4D97-AF65-F5344CB8AC3E}">
        <p14:creationId xmlns:p14="http://schemas.microsoft.com/office/powerpoint/2010/main" val="27731981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139</TotalTime>
  <Words>1258</Words>
  <Application>Microsoft Macintosh PowerPoint</Application>
  <PresentationFormat>Widescreen</PresentationFormat>
  <Paragraphs>157</Paragraphs>
  <Slides>34</Slides>
  <Notes>23</Notes>
  <HiddenSlides>0</HiddenSlides>
  <MMClips>0</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1</vt:i4>
      </vt:variant>
      <vt:variant>
        <vt:lpstr>Slide Titles</vt:lpstr>
      </vt:variant>
      <vt:variant>
        <vt:i4>34</vt:i4>
      </vt:variant>
    </vt:vector>
  </HeadingPairs>
  <TitlesOfParts>
    <vt:vector size="40" baseType="lpstr">
      <vt:lpstr>Arial</vt:lpstr>
      <vt:lpstr>Calibri</vt:lpstr>
      <vt:lpstr>Calibri Light</vt:lpstr>
      <vt:lpstr>Times New Roman</vt:lpstr>
      <vt:lpstr>Office Theme</vt:lpstr>
      <vt:lpstr>Document</vt:lpstr>
      <vt:lpstr>Ego meets Eco</vt:lpstr>
      <vt:lpstr>PowerPoint Presentation</vt:lpstr>
      <vt:lpstr>Egological:                  Ecological: Anti-Naturalism          Naturalistic Realism</vt:lpstr>
      <vt:lpstr>Egological  </vt:lpstr>
      <vt:lpstr>PowerPoint Presentation</vt:lpstr>
      <vt:lpstr>Egological meets Ecological</vt:lpstr>
      <vt:lpstr>Egological meets Ecological</vt:lpstr>
      <vt:lpstr>PowerPoint Presentation</vt:lpstr>
      <vt:lpstr>Egological 1 Medium related to Scale, Texture</vt:lpstr>
      <vt:lpstr>Medium, Scale, Texture</vt:lpstr>
      <vt:lpstr>Medium, Scale, Texture</vt:lpstr>
      <vt:lpstr>Egological 2</vt:lpstr>
      <vt:lpstr>Bodily Gestures:</vt:lpstr>
      <vt:lpstr>Egological 3</vt:lpstr>
      <vt:lpstr>PowerPoint Presentation</vt:lpstr>
      <vt:lpstr>PowerPoint Presentation</vt:lpstr>
      <vt:lpstr>PowerPoint Presentation</vt:lpstr>
      <vt:lpstr>PowerPoint Presentation</vt:lpstr>
      <vt:lpstr>PowerPoint Presentation</vt:lpstr>
      <vt:lpstr>Ecological 1: Channels of perception</vt:lpstr>
      <vt:lpstr>PowerPoint Presentation</vt:lpstr>
      <vt:lpstr>PowerPoint Presentation</vt:lpstr>
      <vt:lpstr>PowerPoint Presentation</vt:lpstr>
      <vt:lpstr>Ecological 2</vt:lpstr>
      <vt:lpstr>PowerPoint Presentation</vt:lpstr>
      <vt:lpstr>PowerPoint Presentation</vt:lpstr>
      <vt:lpstr>Ecological 3</vt:lpstr>
      <vt:lpstr>PowerPoint Presentation</vt:lpstr>
      <vt:lpstr>PowerPoint Presentation</vt:lpstr>
      <vt:lpstr>PowerPoint Presentation</vt:lpstr>
      <vt:lpstr>PowerPoint Presentation</vt:lpstr>
      <vt:lpstr>PowerPoint Presentation</vt:lpstr>
      <vt:lpstr>Both Ego and Eco themes may inform drawing pedagogy</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Ego meets Eco</dc:title>
  <dc:creator>Howard Riley</dc:creator>
  <cp:lastModifiedBy>Howard Riley</cp:lastModifiedBy>
  <cp:revision>14</cp:revision>
  <dcterms:created xsi:type="dcterms:W3CDTF">2020-09-21T12:50:01Z</dcterms:created>
  <dcterms:modified xsi:type="dcterms:W3CDTF">2020-10-13T08:39:04Z</dcterms:modified>
</cp:coreProperties>
</file>